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10080625" cy="7559675"/>
  <p:notesSz cx="7559675" cy="106918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0" d="100"/>
          <a:sy n="50" d="100"/>
        </p:scale>
        <p:origin x="180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Cliquez pour déplacer la diapo</a:t>
            </a:r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fr-FR" sz="2000" b="0" strike="noStrike" spc="-1">
                <a:latin typeface="Arial"/>
              </a:rPr>
              <a:t>Cliquez pour modifier le format des notes</a:t>
            </a:r>
          </a:p>
        </p:txBody>
      </p:sp>
      <p:sp>
        <p:nvSpPr>
          <p:cNvPr id="44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fr-FR" sz="1400" b="0" strike="noStrike" spc="-1">
                <a:latin typeface="Times New Roman"/>
              </a:rPr>
              <a:t> </a:t>
            </a:r>
          </a:p>
        </p:txBody>
      </p:sp>
      <p:sp>
        <p:nvSpPr>
          <p:cNvPr id="45" name="PlaceHolder 4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r"/>
            <a:r>
              <a:rPr lang="fr-FR" sz="1400" b="0" strike="noStrike" spc="-1">
                <a:latin typeface="Times New Roman"/>
              </a:rPr>
              <a:t> </a:t>
            </a:r>
          </a:p>
        </p:txBody>
      </p:sp>
      <p:sp>
        <p:nvSpPr>
          <p:cNvPr id="46" name="PlaceHolder 5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r>
              <a:rPr lang="fr-FR" sz="1400" b="0" strike="noStrike" spc="-1">
                <a:latin typeface="Times New Roman"/>
              </a:rPr>
              <a:t> </a:t>
            </a:r>
          </a:p>
        </p:txBody>
      </p:sp>
      <p:sp>
        <p:nvSpPr>
          <p:cNvPr id="47" name="PlaceHolder 6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pPr algn="r"/>
            <a:fld id="{122199FA-03E2-40E1-813E-1A60C5319AB5}" type="slidenum">
              <a:rPr lang="fr-FR" sz="1400" b="0" strike="noStrike" spc="-1">
                <a:latin typeface="Times New Roman"/>
              </a:rPr>
              <a:t>‹N°›</a:t>
            </a:fld>
            <a:endParaRPr lang="fr-FR" sz="14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2344962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TextShape 1"/>
          <p:cNvSpPr txBox="1"/>
          <p:nvPr/>
        </p:nvSpPr>
        <p:spPr>
          <a:xfrm>
            <a:off x="4279320" y="10157400"/>
            <a:ext cx="3279960" cy="5338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fld id="{B80475E3-ADD2-45D6-8A33-9D4D47493FDC}" type="slidenum">
              <a:rPr lang="fr-FR" sz="1400" b="0" strike="noStrike" spc="-1">
                <a:latin typeface="Arial"/>
                <a:ea typeface="Segoe UI"/>
              </a:rPr>
              <a:t>1</a:t>
            </a:fld>
            <a:endParaRPr lang="fr-FR" sz="1400" b="0" strike="noStrike" spc="-1">
              <a:latin typeface="Times New Roman"/>
            </a:endParaRPr>
          </a:p>
        </p:txBody>
      </p:sp>
      <p:sp>
        <p:nvSpPr>
          <p:cNvPr id="123" name="PlaceHolder 2"/>
          <p:cNvSpPr>
            <a:spLocks noGrp="1" noRot="1" noChangeAspect="1"/>
          </p:cNvSpPr>
          <p:nvPr>
            <p:ph type="sldImg"/>
          </p:nvPr>
        </p:nvSpPr>
        <p:spPr>
          <a:xfrm>
            <a:off x="1106640" y="812880"/>
            <a:ext cx="5344920" cy="4008240"/>
          </a:xfrm>
          <a:prstGeom prst="rect">
            <a:avLst/>
          </a:prstGeom>
        </p:spPr>
      </p:sp>
      <p:sp>
        <p:nvSpPr>
          <p:cNvPr id="124" name="PlaceHolder 3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280" cy="481104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endParaRPr lang="fr-FR" sz="20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5232611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TextShape 1"/>
          <p:cNvSpPr txBox="1"/>
          <p:nvPr/>
        </p:nvSpPr>
        <p:spPr>
          <a:xfrm>
            <a:off x="4279320" y="10157400"/>
            <a:ext cx="3279960" cy="5338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fld id="{B04969F8-874B-43C7-BCCB-AC62E0A54EA7}" type="slidenum">
              <a:rPr lang="fr-FR" sz="1400" b="0" strike="noStrike" spc="-1">
                <a:latin typeface="Arial"/>
                <a:ea typeface="Segoe UI"/>
              </a:rPr>
              <a:t>10</a:t>
            </a:fld>
            <a:endParaRPr lang="fr-FR" sz="1400" b="0" strike="noStrike" spc="-1">
              <a:latin typeface="Times New Roman"/>
            </a:endParaRPr>
          </a:p>
        </p:txBody>
      </p:sp>
      <p:sp>
        <p:nvSpPr>
          <p:cNvPr id="150" name="PlaceHolder 2"/>
          <p:cNvSpPr>
            <a:spLocks noGrp="1" noRot="1" noChangeAspect="1"/>
          </p:cNvSpPr>
          <p:nvPr>
            <p:ph type="sldImg"/>
          </p:nvPr>
        </p:nvSpPr>
        <p:spPr>
          <a:xfrm>
            <a:off x="1106640" y="812880"/>
            <a:ext cx="5344920" cy="4008240"/>
          </a:xfrm>
          <a:prstGeom prst="rect">
            <a:avLst/>
          </a:prstGeom>
        </p:spPr>
      </p:sp>
      <p:sp>
        <p:nvSpPr>
          <p:cNvPr id="151" name="PlaceHolder 3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280" cy="481068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fr-FR" sz="20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0759058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TextShape 1"/>
          <p:cNvSpPr txBox="1"/>
          <p:nvPr/>
        </p:nvSpPr>
        <p:spPr>
          <a:xfrm>
            <a:off x="4279320" y="10157400"/>
            <a:ext cx="3279960" cy="5338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fld id="{D67EF78E-F697-4516-88E1-79036811117C}" type="slidenum">
              <a:rPr lang="fr-FR" sz="1400" b="0" strike="noStrike" spc="-1">
                <a:latin typeface="Arial"/>
                <a:ea typeface="Segoe UI"/>
              </a:rPr>
              <a:t>11</a:t>
            </a:fld>
            <a:endParaRPr lang="fr-FR" sz="1400" b="0" strike="noStrike" spc="-1">
              <a:latin typeface="Times New Roman"/>
            </a:endParaRPr>
          </a:p>
        </p:txBody>
      </p:sp>
      <p:sp>
        <p:nvSpPr>
          <p:cNvPr id="153" name="PlaceHolder 2"/>
          <p:cNvSpPr>
            <a:spLocks noGrp="1" noRot="1" noChangeAspect="1"/>
          </p:cNvSpPr>
          <p:nvPr>
            <p:ph type="sldImg"/>
          </p:nvPr>
        </p:nvSpPr>
        <p:spPr>
          <a:xfrm>
            <a:off x="1106640" y="812880"/>
            <a:ext cx="5344920" cy="4008240"/>
          </a:xfrm>
          <a:prstGeom prst="rect">
            <a:avLst/>
          </a:prstGeom>
        </p:spPr>
      </p:sp>
      <p:sp>
        <p:nvSpPr>
          <p:cNvPr id="154" name="PlaceHolder 3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280" cy="481068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fr-FR" sz="20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7312904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TextShape 1"/>
          <p:cNvSpPr txBox="1"/>
          <p:nvPr/>
        </p:nvSpPr>
        <p:spPr>
          <a:xfrm>
            <a:off x="4279320" y="10157400"/>
            <a:ext cx="3279960" cy="5338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fld id="{FEF7114C-D52B-44CA-BA3F-602FB5C919DF}" type="slidenum">
              <a:rPr lang="fr-FR" sz="1400" b="0" strike="noStrike" spc="-1">
                <a:latin typeface="Arial"/>
                <a:ea typeface="Segoe UI"/>
              </a:rPr>
              <a:t>12</a:t>
            </a:fld>
            <a:endParaRPr lang="fr-FR" sz="1400" b="0" strike="noStrike" spc="-1">
              <a:latin typeface="Times New Roman"/>
            </a:endParaRPr>
          </a:p>
        </p:txBody>
      </p:sp>
      <p:sp>
        <p:nvSpPr>
          <p:cNvPr id="156" name="PlaceHolder 2"/>
          <p:cNvSpPr>
            <a:spLocks noGrp="1" noRot="1" noChangeAspect="1"/>
          </p:cNvSpPr>
          <p:nvPr>
            <p:ph type="sldImg"/>
          </p:nvPr>
        </p:nvSpPr>
        <p:spPr>
          <a:xfrm>
            <a:off x="1106640" y="812880"/>
            <a:ext cx="5344920" cy="4008240"/>
          </a:xfrm>
          <a:prstGeom prst="rect">
            <a:avLst/>
          </a:prstGeom>
        </p:spPr>
      </p:sp>
      <p:sp>
        <p:nvSpPr>
          <p:cNvPr id="157" name="PlaceHolder 3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280" cy="481068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fr-FR" sz="20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1174754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TextShape 1"/>
          <p:cNvSpPr txBox="1"/>
          <p:nvPr/>
        </p:nvSpPr>
        <p:spPr>
          <a:xfrm>
            <a:off x="4279320" y="10157400"/>
            <a:ext cx="3279960" cy="5338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fld id="{16ABD483-AAE1-491C-AEAD-5DC679D2FDD0}" type="slidenum">
              <a:rPr lang="fr-FR" sz="1400" b="0" strike="noStrike" spc="-1">
                <a:latin typeface="Arial"/>
                <a:ea typeface="Segoe UI"/>
              </a:rPr>
              <a:t>13</a:t>
            </a:fld>
            <a:endParaRPr lang="fr-FR" sz="1400" b="0" strike="noStrike" spc="-1">
              <a:latin typeface="Times New Roman"/>
            </a:endParaRPr>
          </a:p>
        </p:txBody>
      </p:sp>
      <p:sp>
        <p:nvSpPr>
          <p:cNvPr id="159" name="PlaceHolder 2"/>
          <p:cNvSpPr>
            <a:spLocks noGrp="1" noRot="1" noChangeAspect="1"/>
          </p:cNvSpPr>
          <p:nvPr>
            <p:ph type="sldImg"/>
          </p:nvPr>
        </p:nvSpPr>
        <p:spPr>
          <a:xfrm>
            <a:off x="1106640" y="812880"/>
            <a:ext cx="5344920" cy="4008240"/>
          </a:xfrm>
          <a:prstGeom prst="rect">
            <a:avLst/>
          </a:prstGeom>
        </p:spPr>
      </p:sp>
      <p:sp>
        <p:nvSpPr>
          <p:cNvPr id="160" name="PlaceHolder 3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280" cy="481068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fr-FR" sz="20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1555266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TextShape 1"/>
          <p:cNvSpPr txBox="1"/>
          <p:nvPr/>
        </p:nvSpPr>
        <p:spPr>
          <a:xfrm>
            <a:off x="4279320" y="10157400"/>
            <a:ext cx="3279960" cy="5338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fld id="{20F77CAE-21FD-4101-8A01-B9C02B41EA91}" type="slidenum">
              <a:rPr lang="fr-FR" sz="1400" b="0" strike="noStrike" spc="-1">
                <a:latin typeface="Arial"/>
                <a:ea typeface="Segoe UI"/>
              </a:rPr>
              <a:t>14</a:t>
            </a:fld>
            <a:endParaRPr lang="fr-FR" sz="1400" b="0" strike="noStrike" spc="-1">
              <a:latin typeface="Times New Roman"/>
            </a:endParaRPr>
          </a:p>
        </p:txBody>
      </p:sp>
      <p:sp>
        <p:nvSpPr>
          <p:cNvPr id="162" name="PlaceHolder 2"/>
          <p:cNvSpPr>
            <a:spLocks noGrp="1" noRot="1" noChangeAspect="1"/>
          </p:cNvSpPr>
          <p:nvPr>
            <p:ph type="sldImg"/>
          </p:nvPr>
        </p:nvSpPr>
        <p:spPr>
          <a:xfrm>
            <a:off x="1106640" y="812880"/>
            <a:ext cx="5344920" cy="4008240"/>
          </a:xfrm>
          <a:prstGeom prst="rect">
            <a:avLst/>
          </a:prstGeom>
        </p:spPr>
      </p:sp>
      <p:sp>
        <p:nvSpPr>
          <p:cNvPr id="163" name="PlaceHolder 3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280" cy="481068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fr-FR" sz="20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1476545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TextShape 1"/>
          <p:cNvSpPr txBox="1"/>
          <p:nvPr/>
        </p:nvSpPr>
        <p:spPr>
          <a:xfrm>
            <a:off x="4279320" y="10157400"/>
            <a:ext cx="3279960" cy="5338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fld id="{E8D79B14-D277-4D4E-9503-8B39679A1811}" type="slidenum">
              <a:rPr lang="fr-FR" sz="1400" b="0" strike="noStrike" spc="-1">
                <a:latin typeface="Arial"/>
                <a:ea typeface="Segoe UI"/>
              </a:rPr>
              <a:t>15</a:t>
            </a:fld>
            <a:endParaRPr lang="fr-FR" sz="1400" b="0" strike="noStrike" spc="-1">
              <a:latin typeface="Times New Roman"/>
            </a:endParaRPr>
          </a:p>
        </p:txBody>
      </p:sp>
      <p:sp>
        <p:nvSpPr>
          <p:cNvPr id="165" name="PlaceHolder 2"/>
          <p:cNvSpPr>
            <a:spLocks noGrp="1" noRot="1" noChangeAspect="1"/>
          </p:cNvSpPr>
          <p:nvPr>
            <p:ph type="sldImg"/>
          </p:nvPr>
        </p:nvSpPr>
        <p:spPr>
          <a:xfrm>
            <a:off x="1106640" y="812880"/>
            <a:ext cx="5344920" cy="4008240"/>
          </a:xfrm>
          <a:prstGeom prst="rect">
            <a:avLst/>
          </a:prstGeom>
        </p:spPr>
      </p:sp>
      <p:sp>
        <p:nvSpPr>
          <p:cNvPr id="166" name="PlaceHolder 3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280" cy="481068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fr-FR" sz="20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7720351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TextShape 1"/>
          <p:cNvSpPr txBox="1"/>
          <p:nvPr/>
        </p:nvSpPr>
        <p:spPr>
          <a:xfrm>
            <a:off x="4279320" y="10157400"/>
            <a:ext cx="3279960" cy="5338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fld id="{EA1C9165-7A00-4E0B-BBEA-33ADF0CD79E2}" type="slidenum">
              <a:rPr lang="fr-FR" sz="1400" b="0" strike="noStrike" spc="-1">
                <a:latin typeface="Arial"/>
                <a:ea typeface="Segoe UI"/>
              </a:rPr>
              <a:t>16</a:t>
            </a:fld>
            <a:endParaRPr lang="fr-FR" sz="1400" b="0" strike="noStrike" spc="-1">
              <a:latin typeface="Times New Roman"/>
            </a:endParaRPr>
          </a:p>
        </p:txBody>
      </p:sp>
      <p:sp>
        <p:nvSpPr>
          <p:cNvPr id="168" name="PlaceHolder 2"/>
          <p:cNvSpPr>
            <a:spLocks noGrp="1" noRot="1" noChangeAspect="1"/>
          </p:cNvSpPr>
          <p:nvPr>
            <p:ph type="sldImg"/>
          </p:nvPr>
        </p:nvSpPr>
        <p:spPr>
          <a:xfrm>
            <a:off x="1106640" y="812880"/>
            <a:ext cx="5344920" cy="4008240"/>
          </a:xfrm>
          <a:prstGeom prst="rect">
            <a:avLst/>
          </a:prstGeom>
        </p:spPr>
      </p:sp>
      <p:sp>
        <p:nvSpPr>
          <p:cNvPr id="169" name="PlaceHolder 3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280" cy="481068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fr-FR" sz="20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5101710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TextShape 1"/>
          <p:cNvSpPr txBox="1"/>
          <p:nvPr/>
        </p:nvSpPr>
        <p:spPr>
          <a:xfrm>
            <a:off x="4279320" y="10157400"/>
            <a:ext cx="3279960" cy="5338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fld id="{627B8573-32F6-49AB-9F70-5FBCA2BF0890}" type="slidenum">
              <a:rPr lang="fr-FR" sz="1400" b="0" strike="noStrike" spc="-1">
                <a:latin typeface="Arial"/>
                <a:ea typeface="Segoe UI"/>
              </a:rPr>
              <a:t>17</a:t>
            </a:fld>
            <a:endParaRPr lang="fr-FR" sz="1400" b="0" strike="noStrike" spc="-1">
              <a:latin typeface="Times New Roman"/>
            </a:endParaRPr>
          </a:p>
        </p:txBody>
      </p:sp>
      <p:sp>
        <p:nvSpPr>
          <p:cNvPr id="171" name="PlaceHolder 2"/>
          <p:cNvSpPr>
            <a:spLocks noGrp="1" noRot="1" noChangeAspect="1"/>
          </p:cNvSpPr>
          <p:nvPr>
            <p:ph type="sldImg"/>
          </p:nvPr>
        </p:nvSpPr>
        <p:spPr>
          <a:xfrm>
            <a:off x="1106640" y="812880"/>
            <a:ext cx="5344920" cy="4008240"/>
          </a:xfrm>
          <a:prstGeom prst="rect">
            <a:avLst/>
          </a:prstGeom>
        </p:spPr>
      </p:sp>
      <p:sp>
        <p:nvSpPr>
          <p:cNvPr id="172" name="PlaceHolder 3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280" cy="481068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fr-FR" sz="20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0689126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TextShape 1"/>
          <p:cNvSpPr txBox="1"/>
          <p:nvPr/>
        </p:nvSpPr>
        <p:spPr>
          <a:xfrm>
            <a:off x="4279320" y="10157400"/>
            <a:ext cx="3279960" cy="5338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fld id="{DE6A12B3-C936-4914-B428-98B446F2FD3F}" type="slidenum">
              <a:rPr lang="fr-FR" sz="1400" b="0" strike="noStrike" spc="-1">
                <a:latin typeface="Arial"/>
                <a:ea typeface="Segoe UI"/>
              </a:rPr>
              <a:t>18</a:t>
            </a:fld>
            <a:endParaRPr lang="fr-FR" sz="1400" b="0" strike="noStrike" spc="-1">
              <a:latin typeface="Times New Roman"/>
            </a:endParaRPr>
          </a:p>
        </p:txBody>
      </p:sp>
      <p:sp>
        <p:nvSpPr>
          <p:cNvPr id="174" name="PlaceHolder 2"/>
          <p:cNvSpPr>
            <a:spLocks noGrp="1" noRot="1" noChangeAspect="1"/>
          </p:cNvSpPr>
          <p:nvPr>
            <p:ph type="sldImg"/>
          </p:nvPr>
        </p:nvSpPr>
        <p:spPr>
          <a:xfrm>
            <a:off x="1106640" y="812880"/>
            <a:ext cx="5344920" cy="4008240"/>
          </a:xfrm>
          <a:prstGeom prst="rect">
            <a:avLst/>
          </a:prstGeom>
        </p:spPr>
      </p:sp>
      <p:sp>
        <p:nvSpPr>
          <p:cNvPr id="175" name="PlaceHolder 3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280" cy="481068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fr-FR" sz="20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8001968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TextShape 1"/>
          <p:cNvSpPr txBox="1"/>
          <p:nvPr/>
        </p:nvSpPr>
        <p:spPr>
          <a:xfrm>
            <a:off x="4279320" y="10157400"/>
            <a:ext cx="3279960" cy="5338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fld id="{519D953D-A1AD-4CF8-B6CC-7FCBB80C0D2E}" type="slidenum">
              <a:rPr lang="fr-FR" sz="1400" b="0" strike="noStrike" spc="-1">
                <a:latin typeface="Arial"/>
                <a:ea typeface="Segoe UI"/>
              </a:rPr>
              <a:t>19</a:t>
            </a:fld>
            <a:endParaRPr lang="fr-FR" sz="1400" b="0" strike="noStrike" spc="-1">
              <a:latin typeface="Times New Roman"/>
            </a:endParaRPr>
          </a:p>
        </p:txBody>
      </p:sp>
      <p:sp>
        <p:nvSpPr>
          <p:cNvPr id="177" name="PlaceHolder 2"/>
          <p:cNvSpPr>
            <a:spLocks noGrp="1" noRot="1" noChangeAspect="1"/>
          </p:cNvSpPr>
          <p:nvPr>
            <p:ph type="sldImg"/>
          </p:nvPr>
        </p:nvSpPr>
        <p:spPr>
          <a:xfrm>
            <a:off x="1106640" y="812880"/>
            <a:ext cx="5344920" cy="4008240"/>
          </a:xfrm>
          <a:prstGeom prst="rect">
            <a:avLst/>
          </a:prstGeom>
        </p:spPr>
      </p:sp>
      <p:sp>
        <p:nvSpPr>
          <p:cNvPr id="178" name="PlaceHolder 3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280" cy="481068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fr-FR" sz="20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213617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TextShape 1"/>
          <p:cNvSpPr txBox="1"/>
          <p:nvPr/>
        </p:nvSpPr>
        <p:spPr>
          <a:xfrm>
            <a:off x="4279320" y="10157400"/>
            <a:ext cx="3279960" cy="5338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fld id="{D2D1309E-B16B-465C-A1CA-1AA23E83CAE7}" type="slidenum">
              <a:rPr lang="fr-FR" sz="1400" b="0" strike="noStrike" spc="-1">
                <a:latin typeface="Arial"/>
                <a:ea typeface="Segoe UI"/>
              </a:rPr>
              <a:t>2</a:t>
            </a:fld>
            <a:endParaRPr lang="fr-FR" sz="1400" b="0" strike="noStrike" spc="-1">
              <a:latin typeface="Times New Roman"/>
            </a:endParaRPr>
          </a:p>
        </p:txBody>
      </p:sp>
      <p:sp>
        <p:nvSpPr>
          <p:cNvPr id="126" name="PlaceHolder 2"/>
          <p:cNvSpPr>
            <a:spLocks noGrp="1" noRot="1" noChangeAspect="1"/>
          </p:cNvSpPr>
          <p:nvPr>
            <p:ph type="sldImg"/>
          </p:nvPr>
        </p:nvSpPr>
        <p:spPr>
          <a:xfrm>
            <a:off x="1106640" y="812880"/>
            <a:ext cx="5344920" cy="4008240"/>
          </a:xfrm>
          <a:prstGeom prst="rect">
            <a:avLst/>
          </a:prstGeom>
        </p:spPr>
      </p:sp>
      <p:sp>
        <p:nvSpPr>
          <p:cNvPr id="127" name="PlaceHolder 3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280" cy="481068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fr-FR" sz="20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4359367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TextShape 1"/>
          <p:cNvSpPr txBox="1"/>
          <p:nvPr/>
        </p:nvSpPr>
        <p:spPr>
          <a:xfrm>
            <a:off x="4279320" y="10157400"/>
            <a:ext cx="3279960" cy="5338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fld id="{818ED586-31EB-414A-9C50-759EB91FC26A}" type="slidenum">
              <a:rPr lang="fr-FR" sz="1400" b="0" strike="noStrike" spc="-1">
                <a:latin typeface="Arial"/>
                <a:ea typeface="Segoe UI"/>
              </a:rPr>
              <a:t>20</a:t>
            </a:fld>
            <a:endParaRPr lang="fr-FR" sz="1400" b="0" strike="noStrike" spc="-1">
              <a:latin typeface="Times New Roman"/>
            </a:endParaRPr>
          </a:p>
        </p:txBody>
      </p:sp>
      <p:sp>
        <p:nvSpPr>
          <p:cNvPr id="180" name="PlaceHolder 2"/>
          <p:cNvSpPr>
            <a:spLocks noGrp="1" noRot="1" noChangeAspect="1"/>
          </p:cNvSpPr>
          <p:nvPr>
            <p:ph type="sldImg"/>
          </p:nvPr>
        </p:nvSpPr>
        <p:spPr>
          <a:xfrm>
            <a:off x="1106640" y="812880"/>
            <a:ext cx="5344920" cy="4008240"/>
          </a:xfrm>
          <a:prstGeom prst="rect">
            <a:avLst/>
          </a:prstGeom>
        </p:spPr>
      </p:sp>
      <p:sp>
        <p:nvSpPr>
          <p:cNvPr id="181" name="PlaceHolder 3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280" cy="481068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fr-FR" sz="20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7030628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TextShape 1"/>
          <p:cNvSpPr txBox="1"/>
          <p:nvPr/>
        </p:nvSpPr>
        <p:spPr>
          <a:xfrm>
            <a:off x="4279320" y="10157400"/>
            <a:ext cx="3279960" cy="5338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fld id="{E043C4BF-6517-4447-A21F-F1FA0B102583}" type="slidenum">
              <a:rPr lang="fr-FR" sz="1400" b="0" strike="noStrike" spc="-1">
                <a:latin typeface="Arial"/>
                <a:ea typeface="Segoe UI"/>
              </a:rPr>
              <a:t>21</a:t>
            </a:fld>
            <a:endParaRPr lang="fr-FR" sz="1400" b="0" strike="noStrike" spc="-1">
              <a:latin typeface="Times New Roman"/>
            </a:endParaRPr>
          </a:p>
        </p:txBody>
      </p:sp>
      <p:sp>
        <p:nvSpPr>
          <p:cNvPr id="183" name="PlaceHolder 2"/>
          <p:cNvSpPr>
            <a:spLocks noGrp="1" noRot="1" noChangeAspect="1"/>
          </p:cNvSpPr>
          <p:nvPr>
            <p:ph type="sldImg"/>
          </p:nvPr>
        </p:nvSpPr>
        <p:spPr>
          <a:xfrm>
            <a:off x="1106640" y="812880"/>
            <a:ext cx="5344920" cy="4008240"/>
          </a:xfrm>
          <a:prstGeom prst="rect">
            <a:avLst/>
          </a:prstGeom>
        </p:spPr>
      </p:sp>
      <p:sp>
        <p:nvSpPr>
          <p:cNvPr id="184" name="PlaceHolder 3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280" cy="481068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fr-FR" sz="20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238674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TextShape 1"/>
          <p:cNvSpPr txBox="1"/>
          <p:nvPr/>
        </p:nvSpPr>
        <p:spPr>
          <a:xfrm>
            <a:off x="4279320" y="10157400"/>
            <a:ext cx="3279960" cy="5338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fld id="{EF618D4A-59B7-4572-A5EB-2784E309A730}" type="slidenum">
              <a:rPr lang="fr-FR" sz="1400" b="0" strike="noStrike" spc="-1">
                <a:latin typeface="Arial"/>
                <a:ea typeface="Segoe UI"/>
              </a:rPr>
              <a:t>3</a:t>
            </a:fld>
            <a:endParaRPr lang="fr-FR" sz="1400" b="0" strike="noStrike" spc="-1">
              <a:latin typeface="Times New Roman"/>
            </a:endParaRPr>
          </a:p>
        </p:txBody>
      </p:sp>
      <p:sp>
        <p:nvSpPr>
          <p:cNvPr id="129" name="PlaceHolder 2"/>
          <p:cNvSpPr>
            <a:spLocks noGrp="1" noRot="1" noChangeAspect="1"/>
          </p:cNvSpPr>
          <p:nvPr>
            <p:ph type="sldImg"/>
          </p:nvPr>
        </p:nvSpPr>
        <p:spPr>
          <a:xfrm>
            <a:off x="1106640" y="812880"/>
            <a:ext cx="5344920" cy="4008240"/>
          </a:xfrm>
          <a:prstGeom prst="rect">
            <a:avLst/>
          </a:prstGeom>
        </p:spPr>
      </p:sp>
      <p:sp>
        <p:nvSpPr>
          <p:cNvPr id="130" name="PlaceHolder 3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280" cy="481068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fr-FR" sz="20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127869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TextShape 1"/>
          <p:cNvSpPr txBox="1"/>
          <p:nvPr/>
        </p:nvSpPr>
        <p:spPr>
          <a:xfrm>
            <a:off x="4279320" y="10157400"/>
            <a:ext cx="3279960" cy="5338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fld id="{76ACC7B4-4ADF-46FA-B440-E6B248144524}" type="slidenum">
              <a:rPr lang="fr-FR" sz="1400" b="0" strike="noStrike" spc="-1">
                <a:latin typeface="Arial"/>
                <a:ea typeface="Segoe UI"/>
              </a:rPr>
              <a:t>4</a:t>
            </a:fld>
            <a:endParaRPr lang="fr-FR" sz="1400" b="0" strike="noStrike" spc="-1">
              <a:latin typeface="Times New Roman"/>
            </a:endParaRPr>
          </a:p>
        </p:txBody>
      </p:sp>
      <p:sp>
        <p:nvSpPr>
          <p:cNvPr id="132" name="PlaceHolder 2"/>
          <p:cNvSpPr>
            <a:spLocks noGrp="1" noRot="1" noChangeAspect="1"/>
          </p:cNvSpPr>
          <p:nvPr>
            <p:ph type="sldImg"/>
          </p:nvPr>
        </p:nvSpPr>
        <p:spPr>
          <a:xfrm>
            <a:off x="1106640" y="812880"/>
            <a:ext cx="5344920" cy="4008240"/>
          </a:xfrm>
          <a:prstGeom prst="rect">
            <a:avLst/>
          </a:prstGeom>
        </p:spPr>
      </p:sp>
      <p:sp>
        <p:nvSpPr>
          <p:cNvPr id="133" name="PlaceHolder 3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280" cy="481068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fr-FR" sz="20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51162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TextShape 1"/>
          <p:cNvSpPr txBox="1"/>
          <p:nvPr/>
        </p:nvSpPr>
        <p:spPr>
          <a:xfrm>
            <a:off x="4279320" y="10157400"/>
            <a:ext cx="3279960" cy="5338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fld id="{2A1C4DEE-184E-4BDE-AF60-E3A1F63E9D34}" type="slidenum">
              <a:rPr lang="fr-FR" sz="1400" b="0" strike="noStrike" spc="-1">
                <a:latin typeface="Arial"/>
                <a:ea typeface="Segoe UI"/>
              </a:rPr>
              <a:t>5</a:t>
            </a:fld>
            <a:endParaRPr lang="fr-FR" sz="1400" b="0" strike="noStrike" spc="-1">
              <a:latin typeface="Times New Roman"/>
            </a:endParaRPr>
          </a:p>
        </p:txBody>
      </p:sp>
      <p:sp>
        <p:nvSpPr>
          <p:cNvPr id="135" name="PlaceHolder 2"/>
          <p:cNvSpPr>
            <a:spLocks noGrp="1" noRot="1" noChangeAspect="1"/>
          </p:cNvSpPr>
          <p:nvPr>
            <p:ph type="sldImg"/>
          </p:nvPr>
        </p:nvSpPr>
        <p:spPr>
          <a:xfrm>
            <a:off x="1106640" y="812880"/>
            <a:ext cx="5344920" cy="4008240"/>
          </a:xfrm>
          <a:prstGeom prst="rect">
            <a:avLst/>
          </a:prstGeom>
        </p:spPr>
      </p:sp>
      <p:sp>
        <p:nvSpPr>
          <p:cNvPr id="136" name="PlaceHolder 3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280" cy="481068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fr-FR" sz="20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336314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TextShape 1"/>
          <p:cNvSpPr txBox="1"/>
          <p:nvPr/>
        </p:nvSpPr>
        <p:spPr>
          <a:xfrm>
            <a:off x="4279320" y="10157400"/>
            <a:ext cx="3279960" cy="5338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fld id="{EDD9BD30-32E2-4B23-A663-E79762D95646}" type="slidenum">
              <a:rPr lang="fr-FR" sz="1400" b="0" strike="noStrike" spc="-1">
                <a:latin typeface="Arial"/>
                <a:ea typeface="Segoe UI"/>
              </a:rPr>
              <a:t>6</a:t>
            </a:fld>
            <a:endParaRPr lang="fr-FR" sz="1400" b="0" strike="noStrike" spc="-1">
              <a:latin typeface="Times New Roman"/>
            </a:endParaRPr>
          </a:p>
        </p:txBody>
      </p:sp>
      <p:sp>
        <p:nvSpPr>
          <p:cNvPr id="138" name="PlaceHolder 2"/>
          <p:cNvSpPr>
            <a:spLocks noGrp="1" noRot="1" noChangeAspect="1"/>
          </p:cNvSpPr>
          <p:nvPr>
            <p:ph type="sldImg"/>
          </p:nvPr>
        </p:nvSpPr>
        <p:spPr>
          <a:xfrm>
            <a:off x="1106640" y="812880"/>
            <a:ext cx="5344920" cy="4008240"/>
          </a:xfrm>
          <a:prstGeom prst="rect">
            <a:avLst/>
          </a:prstGeom>
        </p:spPr>
      </p:sp>
      <p:sp>
        <p:nvSpPr>
          <p:cNvPr id="139" name="PlaceHolder 3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280" cy="481068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fr-FR" sz="20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6023374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TextShape 1"/>
          <p:cNvSpPr txBox="1"/>
          <p:nvPr/>
        </p:nvSpPr>
        <p:spPr>
          <a:xfrm>
            <a:off x="4279320" y="10157400"/>
            <a:ext cx="3279960" cy="5338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fld id="{217C720E-FE6D-4AC0-BB60-AD9FD80D7132}" type="slidenum">
              <a:rPr lang="fr-FR" sz="1400" b="0" strike="noStrike" spc="-1">
                <a:latin typeface="Arial"/>
                <a:ea typeface="Segoe UI"/>
              </a:rPr>
              <a:t>7</a:t>
            </a:fld>
            <a:endParaRPr lang="fr-FR" sz="1400" b="0" strike="noStrike" spc="-1">
              <a:latin typeface="Times New Roman"/>
            </a:endParaRPr>
          </a:p>
        </p:txBody>
      </p:sp>
      <p:sp>
        <p:nvSpPr>
          <p:cNvPr id="141" name="PlaceHolder 2"/>
          <p:cNvSpPr>
            <a:spLocks noGrp="1" noRot="1" noChangeAspect="1"/>
          </p:cNvSpPr>
          <p:nvPr>
            <p:ph type="sldImg"/>
          </p:nvPr>
        </p:nvSpPr>
        <p:spPr>
          <a:xfrm>
            <a:off x="1106640" y="812880"/>
            <a:ext cx="5344920" cy="4008240"/>
          </a:xfrm>
          <a:prstGeom prst="rect">
            <a:avLst/>
          </a:prstGeom>
        </p:spPr>
      </p:sp>
      <p:sp>
        <p:nvSpPr>
          <p:cNvPr id="142" name="PlaceHolder 3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280" cy="481068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fr-FR" sz="20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476754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TextShape 1"/>
          <p:cNvSpPr txBox="1"/>
          <p:nvPr/>
        </p:nvSpPr>
        <p:spPr>
          <a:xfrm>
            <a:off x="4279320" y="10157400"/>
            <a:ext cx="3279960" cy="5338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fld id="{6AD32DC8-EB26-414F-9A01-95D4590BE8E9}" type="slidenum">
              <a:rPr lang="fr-FR" sz="1400" b="0" strike="noStrike" spc="-1">
                <a:latin typeface="Arial"/>
                <a:ea typeface="Segoe UI"/>
              </a:rPr>
              <a:t>8</a:t>
            </a:fld>
            <a:endParaRPr lang="fr-FR" sz="1400" b="0" strike="noStrike" spc="-1">
              <a:latin typeface="Times New Roman"/>
            </a:endParaRPr>
          </a:p>
        </p:txBody>
      </p:sp>
      <p:sp>
        <p:nvSpPr>
          <p:cNvPr id="144" name="PlaceHolder 2"/>
          <p:cNvSpPr>
            <a:spLocks noGrp="1" noRot="1" noChangeAspect="1"/>
          </p:cNvSpPr>
          <p:nvPr>
            <p:ph type="sldImg"/>
          </p:nvPr>
        </p:nvSpPr>
        <p:spPr>
          <a:xfrm>
            <a:off x="1106640" y="812880"/>
            <a:ext cx="5344920" cy="4008240"/>
          </a:xfrm>
          <a:prstGeom prst="rect">
            <a:avLst/>
          </a:prstGeom>
        </p:spPr>
      </p:sp>
      <p:sp>
        <p:nvSpPr>
          <p:cNvPr id="145" name="PlaceHolder 3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280" cy="481068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fr-FR" sz="20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9370527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TextShape 1"/>
          <p:cNvSpPr txBox="1"/>
          <p:nvPr/>
        </p:nvSpPr>
        <p:spPr>
          <a:xfrm>
            <a:off x="4279320" y="10157400"/>
            <a:ext cx="3279960" cy="5338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fld id="{8B3E9791-EFD3-4610-A084-33B8A650865C}" type="slidenum">
              <a:rPr lang="fr-FR" sz="1400" b="0" strike="noStrike" spc="-1">
                <a:latin typeface="Arial"/>
                <a:ea typeface="Segoe UI"/>
              </a:rPr>
              <a:t>9</a:t>
            </a:fld>
            <a:endParaRPr lang="fr-FR" sz="1400" b="0" strike="noStrike" spc="-1">
              <a:latin typeface="Times New Roman"/>
            </a:endParaRPr>
          </a:p>
        </p:txBody>
      </p:sp>
      <p:sp>
        <p:nvSpPr>
          <p:cNvPr id="147" name="PlaceHolder 2"/>
          <p:cNvSpPr>
            <a:spLocks noGrp="1" noRot="1" noChangeAspect="1"/>
          </p:cNvSpPr>
          <p:nvPr>
            <p:ph type="sldImg"/>
          </p:nvPr>
        </p:nvSpPr>
        <p:spPr>
          <a:xfrm>
            <a:off x="1106640" y="812880"/>
            <a:ext cx="5344920" cy="4008240"/>
          </a:xfrm>
          <a:prstGeom prst="rect">
            <a:avLst/>
          </a:prstGeom>
        </p:spPr>
      </p:sp>
      <p:sp>
        <p:nvSpPr>
          <p:cNvPr id="148" name="PlaceHolder 3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280" cy="481068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fr-FR" sz="20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001228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4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4" name="PlaceHolder 5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4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292104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3"/>
          <p:cNvSpPr>
            <a:spLocks noGrp="1"/>
          </p:cNvSpPr>
          <p:nvPr>
            <p:ph type="body"/>
          </p:nvPr>
        </p:nvSpPr>
        <p:spPr>
          <a:xfrm>
            <a:off x="3571560" y="1768680"/>
            <a:ext cx="292104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4"/>
          <p:cNvSpPr>
            <a:spLocks noGrp="1"/>
          </p:cNvSpPr>
          <p:nvPr>
            <p:ph type="body"/>
          </p:nvPr>
        </p:nvSpPr>
        <p:spPr>
          <a:xfrm>
            <a:off x="6639120" y="1768680"/>
            <a:ext cx="292104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5"/>
          <p:cNvSpPr>
            <a:spLocks noGrp="1"/>
          </p:cNvSpPr>
          <p:nvPr>
            <p:ph type="body"/>
          </p:nvPr>
        </p:nvSpPr>
        <p:spPr>
          <a:xfrm>
            <a:off x="504000" y="4058640"/>
            <a:ext cx="292104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6"/>
          <p:cNvSpPr>
            <a:spLocks noGrp="1"/>
          </p:cNvSpPr>
          <p:nvPr>
            <p:ph type="body"/>
          </p:nvPr>
        </p:nvSpPr>
        <p:spPr>
          <a:xfrm>
            <a:off x="3571560" y="4058640"/>
            <a:ext cx="292104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1" name="PlaceHolder 7"/>
          <p:cNvSpPr>
            <a:spLocks noGrp="1"/>
          </p:cNvSpPr>
          <p:nvPr>
            <p:ph type="body"/>
          </p:nvPr>
        </p:nvSpPr>
        <p:spPr>
          <a:xfrm>
            <a:off x="6639120" y="4058640"/>
            <a:ext cx="292104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4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subTitle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4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4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2000" cy="58503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4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4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6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4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1"/>
          <p:cNvPicPr/>
          <p:nvPr/>
        </p:nvPicPr>
        <p:blipFill>
          <a:blip r:embed="rId14"/>
          <a:stretch/>
        </p:blipFill>
        <p:spPr>
          <a:xfrm>
            <a:off x="0" y="5806440"/>
            <a:ext cx="10079280" cy="1753920"/>
          </a:xfrm>
          <a:prstGeom prst="rect">
            <a:avLst/>
          </a:prstGeom>
          <a:ln>
            <a:noFill/>
          </a:ln>
        </p:spPr>
      </p:pic>
      <p:sp>
        <p:nvSpPr>
          <p:cNvPr id="7" name="PlaceHolder 1"/>
          <p:cNvSpPr>
            <a:spLocks noGrp="1"/>
          </p:cNvSpPr>
          <p:nvPr>
            <p:ph type="dt"/>
          </p:nvPr>
        </p:nvSpPr>
        <p:spPr>
          <a:xfrm>
            <a:off x="504000" y="6887160"/>
            <a:ext cx="2347920" cy="52092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fr-FR" sz="2400" b="0" strike="noStrike" spc="-1">
              <a:latin typeface="Times New Roman"/>
            </a:endParaRPr>
          </a:p>
        </p:txBody>
      </p:sp>
      <p:sp>
        <p:nvSpPr>
          <p:cNvPr id="2" name="PlaceHolder 2"/>
          <p:cNvSpPr>
            <a:spLocks noGrp="1"/>
          </p:cNvSpPr>
          <p:nvPr>
            <p:ph type="ftr"/>
          </p:nvPr>
        </p:nvSpPr>
        <p:spPr>
          <a:xfrm>
            <a:off x="3447360" y="6887160"/>
            <a:ext cx="3194640" cy="52092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fr-FR" sz="2400" b="0" strike="noStrike" spc="-1">
              <a:latin typeface="Times New Roman"/>
            </a:endParaRPr>
          </a:p>
        </p:txBody>
      </p:sp>
      <p:sp>
        <p:nvSpPr>
          <p:cNvPr id="3" name="PlaceHolder 3"/>
          <p:cNvSpPr>
            <a:spLocks noGrp="1"/>
          </p:cNvSpPr>
          <p:nvPr>
            <p:ph type="sldNum"/>
          </p:nvPr>
        </p:nvSpPr>
        <p:spPr>
          <a:xfrm>
            <a:off x="7227360" y="6887160"/>
            <a:ext cx="2347920" cy="52092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r">
              <a:lnSpc>
                <a:spcPct val="100000"/>
              </a:lnSpc>
            </a:pPr>
            <a:fld id="{F4745509-CC8F-4019-B403-CEC2F950B034}" type="slidenum">
              <a:rPr lang="fr-FR" sz="1400" b="0" strike="noStrike" spc="-1">
                <a:solidFill>
                  <a:srgbClr val="000000"/>
                </a:solidFill>
                <a:latin typeface="Arial"/>
                <a:ea typeface="Segoe UI"/>
              </a:rPr>
              <a:t>‹N°›</a:t>
            </a:fld>
            <a:endParaRPr lang="fr-FR" sz="1400" b="0" strike="noStrike" spc="-1">
              <a:latin typeface="Times New Roman"/>
            </a:endParaRPr>
          </a:p>
        </p:txBody>
      </p:sp>
      <p:sp>
        <p:nvSpPr>
          <p:cNvPr id="4" name="PlaceHolder 4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Cliquez pour éditer le format du texte-titre</a:t>
            </a:r>
          </a:p>
        </p:txBody>
      </p:sp>
      <p:sp>
        <p:nvSpPr>
          <p:cNvPr id="5" name="PlaceHolder 5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400" b="0" strike="noStrike" spc="-1">
                <a:solidFill>
                  <a:srgbClr val="000000"/>
                </a:solidFill>
                <a:latin typeface="Calibri"/>
              </a:rPr>
              <a:t>Cliquez pour éditer le format du plan de texte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2000" b="0" strike="noStrike" spc="-1">
                <a:solidFill>
                  <a:srgbClr val="000000"/>
                </a:solidFill>
                <a:latin typeface="Calibri"/>
              </a:rPr>
              <a:t>Second niveau de plan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Troisième niveau de plan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Quatrième niveau de plan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solidFill>
                  <a:srgbClr val="000000"/>
                </a:solidFill>
                <a:latin typeface="Calibri"/>
              </a:rPr>
              <a:t>Cinquième niveau de plan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solidFill>
                  <a:srgbClr val="000000"/>
                </a:solidFill>
                <a:latin typeface="Calibri"/>
              </a:rPr>
              <a:t>Sixième niveau de plan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solidFill>
                  <a:srgbClr val="000000"/>
                </a:solidFill>
                <a:latin typeface="Calibri"/>
              </a:rPr>
              <a:t>Septième niveau de plan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dbb.net/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extShape 1"/>
          <p:cNvSpPr txBox="1"/>
          <p:nvPr/>
        </p:nvSpPr>
        <p:spPr>
          <a:xfrm>
            <a:off x="0" y="1452600"/>
            <a:ext cx="10079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fr-FR" sz="4400" b="0" strike="noStrike" spc="-1">
                <a:solidFill>
                  <a:srgbClr val="006699"/>
                </a:solidFill>
                <a:latin typeface="Arial"/>
              </a:rPr>
              <a:t>Echelle Alarme Détresse Bébé</a:t>
            </a:r>
            <a:endParaRPr lang="fr-FR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9" name="TextShape 2"/>
          <p:cNvSpPr txBox="1"/>
          <p:nvPr/>
        </p:nvSpPr>
        <p:spPr>
          <a:xfrm>
            <a:off x="3168360" y="4678920"/>
            <a:ext cx="9071280" cy="43844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fr-FR" sz="3200" b="0" strike="noStrike" spc="-1">
                <a:latin typeface="Arial"/>
              </a:rPr>
              <a:t>Fanny Sengler</a:t>
            </a:r>
          </a:p>
          <a:p>
            <a:pPr algn="ctr">
              <a:lnSpc>
                <a:spcPct val="100000"/>
              </a:lnSpc>
            </a:pPr>
            <a:r>
              <a:rPr lang="fr-FR" sz="3200" b="0" strike="noStrike" spc="-1">
                <a:latin typeface="Arial"/>
              </a:rPr>
              <a:t>Julie Macheboeuf</a:t>
            </a:r>
          </a:p>
        </p:txBody>
      </p:sp>
      <p:sp>
        <p:nvSpPr>
          <p:cNvPr id="50" name="CustomShape 3"/>
          <p:cNvSpPr/>
          <p:nvPr/>
        </p:nvSpPr>
        <p:spPr>
          <a:xfrm>
            <a:off x="155520" y="-144360"/>
            <a:ext cx="304560" cy="304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1" name="CustomShape 4"/>
          <p:cNvSpPr/>
          <p:nvPr/>
        </p:nvSpPr>
        <p:spPr>
          <a:xfrm>
            <a:off x="155520" y="-144360"/>
            <a:ext cx="304560" cy="304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52" name="Picture 6" descr="Résultat d’images pour échelle alarme détresse bébé"/>
          <p:cNvPicPr/>
          <p:nvPr/>
        </p:nvPicPr>
        <p:blipFill>
          <a:blip r:embed="rId3"/>
          <a:srcRect b="8568"/>
          <a:stretch/>
        </p:blipFill>
        <p:spPr>
          <a:xfrm>
            <a:off x="3298320" y="2823840"/>
            <a:ext cx="3590280" cy="2673360"/>
          </a:xfrm>
          <a:prstGeom prst="rect">
            <a:avLst/>
          </a:prstGeom>
          <a:ln w="57240">
            <a:solidFill>
              <a:schemeClr val="tx1">
                <a:lumMod val="75000"/>
                <a:lumOff val="25000"/>
              </a:schemeClr>
            </a:solidFill>
            <a:round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TextShape 1"/>
          <p:cNvSpPr txBox="1"/>
          <p:nvPr/>
        </p:nvSpPr>
        <p:spPr>
          <a:xfrm>
            <a:off x="288000" y="177840"/>
            <a:ext cx="907128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fr-FR" sz="4400" b="0" strike="noStrike" spc="-1">
                <a:solidFill>
                  <a:srgbClr val="006699"/>
                </a:solidFill>
                <a:latin typeface="Arial"/>
              </a:rPr>
              <a:t>M-ADBB</a:t>
            </a:r>
            <a:endParaRPr lang="fr-FR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7" name="TextShape 2"/>
          <p:cNvSpPr txBox="1"/>
          <p:nvPr/>
        </p:nvSpPr>
        <p:spPr>
          <a:xfrm>
            <a:off x="504000" y="1199880"/>
            <a:ext cx="9071280" cy="44924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/>
          <a:p>
            <a:pPr>
              <a:lnSpc>
                <a:spcPct val="100000"/>
              </a:lnSpc>
              <a:spcBef>
                <a:spcPts val="1417"/>
              </a:spcBef>
            </a:pPr>
            <a:endParaRPr lang="fr-FR" sz="24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1417"/>
              </a:spcBef>
            </a:pPr>
            <a:endParaRPr lang="fr-FR" sz="24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1417"/>
              </a:spcBef>
            </a:pPr>
            <a:endParaRPr lang="fr-FR" sz="24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1417"/>
              </a:spcBef>
            </a:pPr>
            <a:endParaRPr lang="fr-FR" sz="24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1417"/>
              </a:spcBef>
            </a:pPr>
            <a:endParaRPr lang="fr-FR" sz="24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1417"/>
              </a:spcBef>
            </a:pPr>
            <a:endParaRPr lang="fr-FR" sz="24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1417"/>
              </a:spcBef>
            </a:pPr>
            <a:endParaRPr lang="fr-FR" sz="2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8" name="TextShape 3"/>
          <p:cNvSpPr txBox="1"/>
          <p:nvPr/>
        </p:nvSpPr>
        <p:spPr>
          <a:xfrm>
            <a:off x="432360" y="1375920"/>
            <a:ext cx="9071280" cy="53917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/>
          </a:bodyPr>
          <a:lstStyle/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3200" b="0" strike="noStrike" spc="-1">
                <a:solidFill>
                  <a:srgbClr val="000000"/>
                </a:solidFill>
                <a:latin typeface="Arial"/>
              </a:rPr>
              <a:t>5 items notés de 0 à 2 : donc note globale de 0 à 10</a:t>
            </a:r>
            <a:endParaRPr lang="fr-FR" sz="3200" b="0" strike="noStrike" spc="-1">
              <a:solidFill>
                <a:srgbClr val="000000"/>
              </a:solidFill>
              <a:latin typeface="Calibri"/>
            </a:endParaRPr>
          </a:p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3200" b="0" strike="noStrike" spc="-1">
                <a:solidFill>
                  <a:srgbClr val="000000"/>
                </a:solidFill>
                <a:latin typeface="Arial"/>
              </a:rPr>
              <a:t>3 graduations seulement :</a:t>
            </a:r>
            <a:endParaRPr lang="fr-FR" sz="3200" b="0" strike="noStrike" spc="-1">
              <a:solidFill>
                <a:srgbClr val="000000"/>
              </a:solidFill>
              <a:latin typeface="Calibri"/>
            </a:endParaRPr>
          </a:p>
          <a:p>
            <a:pPr marL="457200" lvl="2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2800" b="0" strike="noStrike" spc="-1">
                <a:solidFill>
                  <a:srgbClr val="000000"/>
                </a:solidFill>
                <a:latin typeface="Arial"/>
              </a:rPr>
              <a:t> 0 : satisfaisant</a:t>
            </a:r>
            <a:endParaRPr lang="fr-FR" sz="2800" b="0" strike="noStrike" spc="-1">
              <a:solidFill>
                <a:srgbClr val="000000"/>
              </a:solidFill>
              <a:latin typeface="Calibri"/>
            </a:endParaRPr>
          </a:p>
          <a:p>
            <a:pPr marL="457200" lvl="2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2800" b="0" strike="noStrike" spc="-1">
                <a:solidFill>
                  <a:srgbClr val="000000"/>
                </a:solidFill>
                <a:latin typeface="Arial"/>
              </a:rPr>
              <a:t> 1 : problème possible</a:t>
            </a:r>
            <a:endParaRPr lang="fr-FR" sz="2800" b="0" strike="noStrike" spc="-1">
              <a:solidFill>
                <a:srgbClr val="000000"/>
              </a:solidFill>
              <a:latin typeface="Calibri"/>
            </a:endParaRPr>
          </a:p>
          <a:p>
            <a:pPr marL="457200" lvl="2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2800" b="0" strike="noStrike" spc="-1">
                <a:solidFill>
                  <a:srgbClr val="000000"/>
                </a:solidFill>
                <a:latin typeface="Arial"/>
              </a:rPr>
              <a:t> 2 : problème manifeste</a:t>
            </a:r>
            <a:endParaRPr lang="fr-FR" sz="2800" b="0" strike="noStrike" spc="-1">
              <a:solidFill>
                <a:srgbClr val="000000"/>
              </a:solidFill>
              <a:latin typeface="Calibri"/>
            </a:endParaRPr>
          </a:p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3200" b="0" strike="noStrike" spc="-1">
                <a:solidFill>
                  <a:srgbClr val="000000"/>
                </a:solidFill>
                <a:latin typeface="Arial"/>
              </a:rPr>
              <a:t>Cut-Off &gt; 2 :  donc un enfant est jugé sans retrait à 1 et en retrait à 2 et au dessus.</a:t>
            </a:r>
            <a:endParaRPr lang="fr-FR" sz="32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417"/>
              </a:spcBef>
            </a:pPr>
            <a:endParaRPr lang="fr-FR" sz="32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1417"/>
              </a:spcBef>
            </a:pPr>
            <a:endParaRPr lang="fr-FR" sz="32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1417"/>
              </a:spcBef>
            </a:pPr>
            <a:endParaRPr lang="fr-FR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TextShape 1"/>
          <p:cNvSpPr txBox="1"/>
          <p:nvPr/>
        </p:nvSpPr>
        <p:spPr>
          <a:xfrm>
            <a:off x="288000" y="177840"/>
            <a:ext cx="907128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fr-FR" sz="4400" b="0" strike="noStrike" spc="-1">
                <a:solidFill>
                  <a:srgbClr val="006699"/>
                </a:solidFill>
                <a:latin typeface="Arial"/>
              </a:rPr>
              <a:t>M-ADBB</a:t>
            </a:r>
            <a:endParaRPr lang="fr-FR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0" name="TextShape 2"/>
          <p:cNvSpPr txBox="1"/>
          <p:nvPr/>
        </p:nvSpPr>
        <p:spPr>
          <a:xfrm>
            <a:off x="504000" y="1199880"/>
            <a:ext cx="9071280" cy="44924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/>
          <a:p>
            <a:pPr>
              <a:lnSpc>
                <a:spcPct val="100000"/>
              </a:lnSpc>
              <a:spcBef>
                <a:spcPts val="1417"/>
              </a:spcBef>
            </a:pPr>
            <a:endParaRPr lang="fr-FR" sz="24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1417"/>
              </a:spcBef>
            </a:pPr>
            <a:endParaRPr lang="fr-FR" sz="24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1417"/>
              </a:spcBef>
            </a:pPr>
            <a:endParaRPr lang="fr-FR" sz="24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1417"/>
              </a:spcBef>
            </a:pPr>
            <a:endParaRPr lang="fr-FR" sz="24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1417"/>
              </a:spcBef>
            </a:pPr>
            <a:endParaRPr lang="fr-FR" sz="24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1417"/>
              </a:spcBef>
            </a:pPr>
            <a:endParaRPr lang="fr-FR" sz="24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1417"/>
              </a:spcBef>
            </a:pPr>
            <a:endParaRPr lang="fr-FR" sz="2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1" name="TextShape 3"/>
          <p:cNvSpPr txBox="1"/>
          <p:nvPr/>
        </p:nvSpPr>
        <p:spPr>
          <a:xfrm>
            <a:off x="432360" y="1375920"/>
            <a:ext cx="9071280" cy="53917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 fontScale="94000"/>
          </a:bodyPr>
          <a:lstStyle/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3200" b="0" strike="noStrike" spc="-1">
                <a:solidFill>
                  <a:srgbClr val="000000"/>
                </a:solidFill>
                <a:latin typeface="Arial"/>
              </a:rPr>
              <a:t>Items :</a:t>
            </a:r>
            <a:endParaRPr lang="fr-FR" sz="32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1417"/>
              </a:spcBef>
            </a:pPr>
            <a:r>
              <a:rPr lang="fr-FR" sz="3200" b="0" strike="noStrike" spc="-1">
                <a:solidFill>
                  <a:srgbClr val="3465A4"/>
                </a:solidFill>
                <a:latin typeface="Arial"/>
              </a:rPr>
              <a:t>1. Expression du visage</a:t>
            </a:r>
            <a:endParaRPr lang="fr-FR" sz="32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1417"/>
              </a:spcBef>
            </a:pPr>
            <a:r>
              <a:rPr lang="fr-FR" sz="3200" b="0" strike="noStrike" spc="-1">
                <a:solidFill>
                  <a:srgbClr val="3465A4"/>
                </a:solidFill>
                <a:latin typeface="Arial"/>
              </a:rPr>
              <a:t>2. Contact visuel</a:t>
            </a:r>
            <a:endParaRPr lang="fr-FR" sz="32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1417"/>
              </a:spcBef>
            </a:pPr>
            <a:r>
              <a:rPr lang="fr-FR" sz="3200" b="0" strike="noStrike" spc="-1">
                <a:solidFill>
                  <a:srgbClr val="3465A4"/>
                </a:solidFill>
                <a:latin typeface="Arial"/>
              </a:rPr>
              <a:t>3. Activité corporelle</a:t>
            </a:r>
            <a:endParaRPr lang="fr-FR" sz="32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1417"/>
              </a:spcBef>
            </a:pPr>
            <a:r>
              <a:rPr lang="fr-FR" sz="3200" b="0" strike="noStrike" spc="-1">
                <a:solidFill>
                  <a:srgbClr val="000000"/>
                </a:solidFill>
                <a:latin typeface="Arial"/>
              </a:rPr>
              <a:t>4. Gestes d’auto stimulation</a:t>
            </a:r>
            <a:endParaRPr lang="fr-FR" sz="32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1417"/>
              </a:spcBef>
            </a:pPr>
            <a:r>
              <a:rPr lang="fr-FR" sz="3200" b="0" strike="noStrike" spc="-1">
                <a:solidFill>
                  <a:srgbClr val="3465A4"/>
                </a:solidFill>
                <a:latin typeface="Arial"/>
              </a:rPr>
              <a:t>5. Vocalisations</a:t>
            </a:r>
            <a:endParaRPr lang="fr-FR" sz="32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1417"/>
              </a:spcBef>
            </a:pPr>
            <a:r>
              <a:rPr lang="fr-FR" sz="3200" b="0" strike="noStrike" spc="-1">
                <a:solidFill>
                  <a:srgbClr val="000000"/>
                </a:solidFill>
                <a:latin typeface="Arial"/>
              </a:rPr>
              <a:t>6. Vivacité des réponses à la stimulation</a:t>
            </a:r>
            <a:endParaRPr lang="fr-FR" sz="32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1417"/>
              </a:spcBef>
            </a:pPr>
            <a:r>
              <a:rPr lang="fr-FR" sz="3200" b="0" strike="noStrike" spc="-1">
                <a:solidFill>
                  <a:srgbClr val="3465A4"/>
                </a:solidFill>
                <a:latin typeface="Arial"/>
              </a:rPr>
              <a:t>7. Capacité à rentrer en relation</a:t>
            </a:r>
            <a:endParaRPr lang="fr-FR" sz="32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1417"/>
              </a:spcBef>
            </a:pPr>
            <a:r>
              <a:rPr lang="fr-FR" sz="3200" b="0" strike="noStrike" spc="-1">
                <a:solidFill>
                  <a:srgbClr val="000000"/>
                </a:solidFill>
                <a:latin typeface="Arial"/>
              </a:rPr>
              <a:t>8. Attractivité du bébé </a:t>
            </a:r>
            <a:endParaRPr lang="fr-FR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extShape 1"/>
          <p:cNvSpPr txBox="1"/>
          <p:nvPr/>
        </p:nvSpPr>
        <p:spPr>
          <a:xfrm>
            <a:off x="288000" y="177840"/>
            <a:ext cx="907128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fr-FR" sz="4400" b="0" strike="noStrike" spc="-1">
                <a:solidFill>
                  <a:srgbClr val="006699"/>
                </a:solidFill>
                <a:latin typeface="Arial"/>
              </a:rPr>
              <a:t>Expression du visage</a:t>
            </a:r>
            <a:endParaRPr lang="fr-FR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3" name="TextShape 2"/>
          <p:cNvSpPr txBox="1"/>
          <p:nvPr/>
        </p:nvSpPr>
        <p:spPr>
          <a:xfrm>
            <a:off x="504000" y="1199880"/>
            <a:ext cx="9071280" cy="44924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/>
          <a:p>
            <a:pPr>
              <a:lnSpc>
                <a:spcPct val="100000"/>
              </a:lnSpc>
              <a:spcBef>
                <a:spcPts val="1417"/>
              </a:spcBef>
            </a:pPr>
            <a:endParaRPr lang="fr-FR" sz="24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1417"/>
              </a:spcBef>
            </a:pPr>
            <a:endParaRPr lang="fr-FR" sz="24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1417"/>
              </a:spcBef>
            </a:pPr>
            <a:endParaRPr lang="fr-FR" sz="24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1417"/>
              </a:spcBef>
            </a:pPr>
            <a:endParaRPr lang="fr-FR" sz="24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1417"/>
              </a:spcBef>
            </a:pPr>
            <a:endParaRPr lang="fr-FR" sz="24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1417"/>
              </a:spcBef>
            </a:pPr>
            <a:endParaRPr lang="fr-FR" sz="24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1417"/>
              </a:spcBef>
            </a:pPr>
            <a:endParaRPr lang="fr-FR" sz="2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4" name="TextShape 3"/>
          <p:cNvSpPr txBox="1"/>
          <p:nvPr/>
        </p:nvSpPr>
        <p:spPr>
          <a:xfrm>
            <a:off x="432000" y="1735920"/>
            <a:ext cx="9071280" cy="53917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/>
          </a:bodyPr>
          <a:lstStyle/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endParaRPr lang="fr-FR" sz="2400" b="0" strike="noStrike" spc="-1">
              <a:solidFill>
                <a:srgbClr val="000000"/>
              </a:solidFill>
              <a:latin typeface="Calibri"/>
            </a:endParaRPr>
          </a:p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3200" b="0" strike="noStrike" spc="-1">
                <a:solidFill>
                  <a:srgbClr val="000000"/>
                </a:solidFill>
                <a:latin typeface="Arial"/>
              </a:rPr>
              <a:t>L’observateur observe la diversité des expressions faciales durant l’observation</a:t>
            </a:r>
            <a:endParaRPr lang="fr-FR" sz="3200" b="0" strike="noStrike" spc="-1">
              <a:solidFill>
                <a:srgbClr val="000000"/>
              </a:solidFill>
              <a:latin typeface="Calibri"/>
            </a:endParaRPr>
          </a:p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3200" b="0" strike="noStrike" spc="-1">
                <a:solidFill>
                  <a:srgbClr val="000000"/>
                </a:solidFill>
                <a:latin typeface="Arial"/>
              </a:rPr>
              <a:t>Les pleurs ne sont pas inclus comme signe d’expression faciale</a:t>
            </a:r>
            <a:endParaRPr lang="fr-FR" sz="3200" b="0" strike="noStrike" spc="-1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85" name="Picture 2" descr="Afficher l’image source"/>
          <p:cNvPicPr/>
          <p:nvPr/>
        </p:nvPicPr>
        <p:blipFill>
          <a:blip r:embed="rId3"/>
          <a:stretch/>
        </p:blipFill>
        <p:spPr>
          <a:xfrm>
            <a:off x="5314320" y="4481640"/>
            <a:ext cx="4086360" cy="272412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TextShape 1"/>
          <p:cNvSpPr txBox="1"/>
          <p:nvPr/>
        </p:nvSpPr>
        <p:spPr>
          <a:xfrm>
            <a:off x="288000" y="177840"/>
            <a:ext cx="907128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fr-FR" sz="4400" b="0" strike="noStrike" spc="-1">
                <a:solidFill>
                  <a:srgbClr val="006699"/>
                </a:solidFill>
                <a:latin typeface="Arial"/>
              </a:rPr>
              <a:t>Contact visuel</a:t>
            </a:r>
            <a:endParaRPr lang="fr-FR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7" name="TextShape 2"/>
          <p:cNvSpPr txBox="1"/>
          <p:nvPr/>
        </p:nvSpPr>
        <p:spPr>
          <a:xfrm>
            <a:off x="504000" y="1199880"/>
            <a:ext cx="9071280" cy="44924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/>
          <a:p>
            <a:pPr>
              <a:lnSpc>
                <a:spcPct val="100000"/>
              </a:lnSpc>
              <a:spcBef>
                <a:spcPts val="1417"/>
              </a:spcBef>
            </a:pPr>
            <a:endParaRPr lang="fr-FR" sz="24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1417"/>
              </a:spcBef>
            </a:pPr>
            <a:endParaRPr lang="fr-FR" sz="24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1417"/>
              </a:spcBef>
            </a:pPr>
            <a:endParaRPr lang="fr-FR" sz="24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1417"/>
              </a:spcBef>
            </a:pPr>
            <a:endParaRPr lang="fr-FR" sz="24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1417"/>
              </a:spcBef>
            </a:pPr>
            <a:endParaRPr lang="fr-FR" sz="24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1417"/>
              </a:spcBef>
            </a:pPr>
            <a:endParaRPr lang="fr-FR" sz="24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1417"/>
              </a:spcBef>
            </a:pPr>
            <a:endParaRPr lang="fr-FR" sz="2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8" name="TextShape 3"/>
          <p:cNvSpPr txBox="1"/>
          <p:nvPr/>
        </p:nvSpPr>
        <p:spPr>
          <a:xfrm>
            <a:off x="432000" y="1735920"/>
            <a:ext cx="9071280" cy="42940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/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3200" b="0" strike="noStrike" spc="-1">
                <a:solidFill>
                  <a:srgbClr val="000000"/>
                </a:solidFill>
                <a:latin typeface="Arial"/>
              </a:rPr>
              <a:t>Envers l’observateur uniquement</a:t>
            </a:r>
            <a:endParaRPr lang="fr-FR" sz="3200" b="0" strike="noStrike" spc="-1">
              <a:solidFill>
                <a:srgbClr val="000000"/>
              </a:solidFill>
              <a:latin typeface="Calibri"/>
            </a:endParaRPr>
          </a:p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3200" b="0" strike="noStrike" spc="-1">
                <a:solidFill>
                  <a:srgbClr val="000000"/>
                </a:solidFill>
                <a:latin typeface="Arial"/>
              </a:rPr>
              <a:t>L’observateur évalue la qualité et la fréquence du contact visuel de l’enfant avec l’observateur</a:t>
            </a:r>
            <a:endParaRPr lang="fr-FR" sz="3200" b="0" strike="noStrike" spc="-1">
              <a:solidFill>
                <a:srgbClr val="000000"/>
              </a:solidFill>
              <a:latin typeface="Calibri"/>
            </a:endParaRPr>
          </a:p>
          <a:p>
            <a:pPr marL="457200" lvl="2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2800" b="0" strike="noStrike" spc="-1">
                <a:solidFill>
                  <a:srgbClr val="000000"/>
                </a:solidFill>
                <a:latin typeface="Arial"/>
              </a:rPr>
              <a:t> Contact ≥ 2 secondes</a:t>
            </a:r>
            <a:endParaRPr lang="fr-FR" sz="2800" b="0" strike="noStrike" spc="-1">
              <a:solidFill>
                <a:srgbClr val="000000"/>
              </a:solidFill>
              <a:latin typeface="Calibri"/>
            </a:endParaRPr>
          </a:p>
          <a:p>
            <a:pPr marL="457200" lvl="2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2800" b="0" strike="noStrike" spc="-1">
                <a:solidFill>
                  <a:srgbClr val="000000"/>
                </a:solidFill>
                <a:latin typeface="Arial"/>
              </a:rPr>
              <a:t> Contact bref = 1 seconde</a:t>
            </a:r>
            <a:endParaRPr lang="fr-FR" sz="2800" b="0" strike="noStrike" spc="-1">
              <a:solidFill>
                <a:srgbClr val="000000"/>
              </a:solidFill>
              <a:latin typeface="Calibri"/>
            </a:endParaRPr>
          </a:p>
          <a:p>
            <a:pPr marL="457200" lvl="2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2800" b="0" strike="noStrike" spc="-1">
                <a:solidFill>
                  <a:srgbClr val="000000"/>
                </a:solidFill>
                <a:latin typeface="Arial"/>
              </a:rPr>
              <a:t> Évitant et vague &lt; 1 seconde</a:t>
            </a:r>
            <a:endParaRPr lang="fr-FR" sz="28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1417"/>
              </a:spcBef>
            </a:pPr>
            <a:endParaRPr lang="fr-FR" sz="2800" b="0" strike="noStrike" spc="-1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89" name="Picture 2" descr="Afficher l’image source"/>
          <p:cNvPicPr/>
          <p:nvPr/>
        </p:nvPicPr>
        <p:blipFill>
          <a:blip r:embed="rId3"/>
          <a:stretch/>
        </p:blipFill>
        <p:spPr>
          <a:xfrm>
            <a:off x="5469840" y="5466600"/>
            <a:ext cx="4181400" cy="187092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TextShape 1"/>
          <p:cNvSpPr txBox="1"/>
          <p:nvPr/>
        </p:nvSpPr>
        <p:spPr>
          <a:xfrm>
            <a:off x="288000" y="177840"/>
            <a:ext cx="907128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fr-FR" sz="4400" b="0" strike="noStrike" spc="-1">
                <a:solidFill>
                  <a:srgbClr val="006699"/>
                </a:solidFill>
                <a:latin typeface="Arial"/>
              </a:rPr>
              <a:t>Activité corporelle</a:t>
            </a:r>
            <a:endParaRPr lang="fr-FR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1" name="TextShape 2"/>
          <p:cNvSpPr txBox="1"/>
          <p:nvPr/>
        </p:nvSpPr>
        <p:spPr>
          <a:xfrm>
            <a:off x="504000" y="1199880"/>
            <a:ext cx="9071280" cy="44924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/>
          <a:p>
            <a:pPr>
              <a:lnSpc>
                <a:spcPct val="100000"/>
              </a:lnSpc>
              <a:spcBef>
                <a:spcPts val="1417"/>
              </a:spcBef>
            </a:pPr>
            <a:endParaRPr lang="fr-FR" sz="24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1417"/>
              </a:spcBef>
            </a:pPr>
            <a:endParaRPr lang="fr-FR" sz="24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1417"/>
              </a:spcBef>
            </a:pPr>
            <a:endParaRPr lang="fr-FR" sz="24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1417"/>
              </a:spcBef>
            </a:pPr>
            <a:endParaRPr lang="fr-FR" sz="24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1417"/>
              </a:spcBef>
            </a:pPr>
            <a:endParaRPr lang="fr-FR" sz="24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1417"/>
              </a:spcBef>
            </a:pPr>
            <a:endParaRPr lang="fr-FR" sz="24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1417"/>
              </a:spcBef>
            </a:pPr>
            <a:endParaRPr lang="fr-FR" sz="2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2" name="TextShape 3"/>
          <p:cNvSpPr txBox="1"/>
          <p:nvPr/>
        </p:nvSpPr>
        <p:spPr>
          <a:xfrm>
            <a:off x="375480" y="1069920"/>
            <a:ext cx="9071280" cy="51073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/>
          <a:p>
            <a:pPr>
              <a:lnSpc>
                <a:spcPct val="100000"/>
              </a:lnSpc>
              <a:spcBef>
                <a:spcPts val="1417"/>
              </a:spcBef>
            </a:pPr>
            <a:endParaRPr lang="fr-FR" sz="2400" b="0" strike="noStrike" spc="-1">
              <a:solidFill>
                <a:srgbClr val="000000"/>
              </a:solidFill>
              <a:latin typeface="Calibri"/>
            </a:endParaRPr>
          </a:p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3200" b="0" strike="noStrike" spc="-1">
                <a:solidFill>
                  <a:srgbClr val="000000"/>
                </a:solidFill>
                <a:latin typeface="Arial"/>
              </a:rPr>
              <a:t>L’observateur évalue la fréquence des mouvements de la tête, du torse et des membres</a:t>
            </a:r>
            <a:endParaRPr lang="fr-FR" sz="3200" b="0" strike="noStrike" spc="-1">
              <a:solidFill>
                <a:srgbClr val="000000"/>
              </a:solidFill>
              <a:latin typeface="Calibri"/>
            </a:endParaRPr>
          </a:p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3200" b="0" strike="noStrike" spc="-1">
                <a:solidFill>
                  <a:srgbClr val="000000"/>
                </a:solidFill>
                <a:latin typeface="Arial"/>
              </a:rPr>
              <a:t>Sans prendre en compte celles des doigts et des mains</a:t>
            </a:r>
            <a:endParaRPr lang="fr-FR" sz="3200" b="0" strike="noStrike" spc="-1">
              <a:solidFill>
                <a:srgbClr val="000000"/>
              </a:solidFill>
              <a:latin typeface="Calibri"/>
            </a:endParaRPr>
          </a:p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3200" b="0" strike="noStrike" spc="-1">
                <a:solidFill>
                  <a:srgbClr val="000000"/>
                </a:solidFill>
                <a:latin typeface="Arial"/>
              </a:rPr>
              <a:t>De façon spontanée et en réponse aux stimulations</a:t>
            </a:r>
            <a:endParaRPr lang="fr-FR" sz="32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1417"/>
              </a:spcBef>
            </a:pPr>
            <a:endParaRPr lang="fr-FR" sz="3200" b="0" strike="noStrike" spc="-1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93" name="Picture 2" descr="Résultat d’images pour bébé bouge beaucoup"/>
          <p:cNvPicPr/>
          <p:nvPr/>
        </p:nvPicPr>
        <p:blipFill>
          <a:blip r:embed="rId3"/>
          <a:stretch/>
        </p:blipFill>
        <p:spPr>
          <a:xfrm>
            <a:off x="6095880" y="4978440"/>
            <a:ext cx="2836080" cy="21970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TextShape 1"/>
          <p:cNvSpPr txBox="1"/>
          <p:nvPr/>
        </p:nvSpPr>
        <p:spPr>
          <a:xfrm>
            <a:off x="288000" y="177840"/>
            <a:ext cx="907128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fr-FR" sz="4400" b="0" strike="noStrike" spc="-1">
                <a:solidFill>
                  <a:srgbClr val="006699"/>
                </a:solidFill>
                <a:latin typeface="Arial"/>
              </a:rPr>
              <a:t>Gestes d’autostimulations</a:t>
            </a:r>
            <a:endParaRPr lang="fr-FR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5" name="TextShape 2"/>
          <p:cNvSpPr txBox="1"/>
          <p:nvPr/>
        </p:nvSpPr>
        <p:spPr>
          <a:xfrm>
            <a:off x="504000" y="1199880"/>
            <a:ext cx="9071280" cy="44924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/>
          <a:p>
            <a:pPr>
              <a:lnSpc>
                <a:spcPct val="100000"/>
              </a:lnSpc>
              <a:spcBef>
                <a:spcPts val="1417"/>
              </a:spcBef>
            </a:pPr>
            <a:endParaRPr lang="fr-FR" sz="24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1417"/>
              </a:spcBef>
            </a:pPr>
            <a:endParaRPr lang="fr-FR" sz="24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1417"/>
              </a:spcBef>
            </a:pPr>
            <a:endParaRPr lang="fr-FR" sz="24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1417"/>
              </a:spcBef>
            </a:pPr>
            <a:endParaRPr lang="fr-FR" sz="24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1417"/>
              </a:spcBef>
            </a:pPr>
            <a:endParaRPr lang="fr-FR" sz="24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1417"/>
              </a:spcBef>
            </a:pPr>
            <a:endParaRPr lang="fr-FR" sz="24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1417"/>
              </a:spcBef>
            </a:pPr>
            <a:endParaRPr lang="fr-FR" sz="2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6" name="TextShape 3"/>
          <p:cNvSpPr txBox="1"/>
          <p:nvPr/>
        </p:nvSpPr>
        <p:spPr>
          <a:xfrm>
            <a:off x="144720" y="1439640"/>
            <a:ext cx="9431280" cy="66243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/>
          <a:p>
            <a:pPr>
              <a:lnSpc>
                <a:spcPct val="100000"/>
              </a:lnSpc>
              <a:spcBef>
                <a:spcPts val="1417"/>
              </a:spcBef>
            </a:pPr>
            <a:endParaRPr lang="fr-FR" sz="2400" b="0" strike="noStrike" spc="-1">
              <a:solidFill>
                <a:srgbClr val="000000"/>
              </a:solidFill>
              <a:latin typeface="Calibri"/>
            </a:endParaRPr>
          </a:p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400" b="0" strike="noStrike" spc="-1">
                <a:solidFill>
                  <a:srgbClr val="000000"/>
                </a:solidFill>
                <a:latin typeface="Arial"/>
              </a:rPr>
              <a:t>Item est le plus difficile à utiliser</a:t>
            </a:r>
            <a:endParaRPr lang="fr-FR" sz="2400" b="0" strike="noStrike" spc="-1">
              <a:solidFill>
                <a:srgbClr val="000000"/>
              </a:solidFill>
              <a:latin typeface="Calibri"/>
            </a:endParaRPr>
          </a:p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endParaRPr lang="fr-FR" sz="2400" b="0" strike="noStrike" spc="-1">
              <a:solidFill>
                <a:srgbClr val="000000"/>
              </a:solidFill>
              <a:latin typeface="Calibri"/>
            </a:endParaRPr>
          </a:p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400" b="1" strike="noStrike" spc="-1">
                <a:solidFill>
                  <a:srgbClr val="000000"/>
                </a:solidFill>
                <a:latin typeface="Arial"/>
              </a:rPr>
              <a:t>Toute activité, répétitive, mécanique qui semble isolée de l’activité générale doit être prise en compte</a:t>
            </a:r>
            <a:endParaRPr lang="fr-FR" sz="2400" b="0" strike="noStrike" spc="-1">
              <a:solidFill>
                <a:srgbClr val="000000"/>
              </a:solidFill>
              <a:latin typeface="Calibri"/>
            </a:endParaRPr>
          </a:p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endParaRPr lang="fr-FR" sz="2400" b="0" strike="noStrike" spc="-1">
              <a:solidFill>
                <a:srgbClr val="000000"/>
              </a:solidFill>
              <a:latin typeface="Calibri"/>
            </a:endParaRPr>
          </a:p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400" b="0" strike="noStrike" spc="-1">
                <a:solidFill>
                  <a:srgbClr val="000000"/>
                </a:solidFill>
                <a:latin typeface="Arial"/>
              </a:rPr>
              <a:t>Toute activité qui ne semble pas apporter du plaisir à l’enfant ou l’aider à s’apaiser peut être un comportement d’autostimulation</a:t>
            </a:r>
            <a:endParaRPr lang="fr-FR" sz="2400" b="0" strike="noStrike" spc="-1">
              <a:solidFill>
                <a:srgbClr val="000000"/>
              </a:solidFill>
              <a:latin typeface="Calibri"/>
            </a:endParaRPr>
          </a:p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endParaRPr lang="fr-FR" sz="24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1417"/>
              </a:spcBef>
            </a:pPr>
            <a:endParaRPr lang="fr-FR" sz="24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TextShape 1"/>
          <p:cNvSpPr txBox="1"/>
          <p:nvPr/>
        </p:nvSpPr>
        <p:spPr>
          <a:xfrm>
            <a:off x="288000" y="177840"/>
            <a:ext cx="907128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fr-FR" sz="4400" b="0" strike="noStrike" spc="-1">
                <a:solidFill>
                  <a:srgbClr val="006699"/>
                </a:solidFill>
                <a:latin typeface="Arial"/>
              </a:rPr>
              <a:t>Vocalisations</a:t>
            </a:r>
            <a:endParaRPr lang="fr-FR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8" name="TextShape 2"/>
          <p:cNvSpPr txBox="1"/>
          <p:nvPr/>
        </p:nvSpPr>
        <p:spPr>
          <a:xfrm>
            <a:off x="504000" y="1199880"/>
            <a:ext cx="9071280" cy="44924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/>
          <a:p>
            <a:pPr>
              <a:lnSpc>
                <a:spcPct val="100000"/>
              </a:lnSpc>
              <a:spcBef>
                <a:spcPts val="1417"/>
              </a:spcBef>
            </a:pPr>
            <a:endParaRPr lang="fr-FR" sz="24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1417"/>
              </a:spcBef>
            </a:pPr>
            <a:endParaRPr lang="fr-FR" sz="24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1417"/>
              </a:spcBef>
            </a:pPr>
            <a:endParaRPr lang="fr-FR" sz="24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1417"/>
              </a:spcBef>
            </a:pPr>
            <a:endParaRPr lang="fr-FR" sz="24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1417"/>
              </a:spcBef>
            </a:pPr>
            <a:endParaRPr lang="fr-FR" sz="24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1417"/>
              </a:spcBef>
            </a:pPr>
            <a:endParaRPr lang="fr-FR" sz="24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1417"/>
              </a:spcBef>
            </a:pPr>
            <a:endParaRPr lang="fr-FR" sz="2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9" name="TextShape 3"/>
          <p:cNvSpPr txBox="1"/>
          <p:nvPr/>
        </p:nvSpPr>
        <p:spPr>
          <a:xfrm>
            <a:off x="432000" y="1152000"/>
            <a:ext cx="9071280" cy="52873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/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3200" b="0" strike="noStrike" spc="-1">
                <a:solidFill>
                  <a:srgbClr val="000000"/>
                </a:solidFill>
                <a:latin typeface="Arial"/>
              </a:rPr>
              <a:t>Envers quelqu’un</a:t>
            </a:r>
            <a:endParaRPr lang="fr-FR" sz="3200" b="0" strike="noStrike" spc="-1">
              <a:solidFill>
                <a:srgbClr val="000000"/>
              </a:solidFill>
              <a:latin typeface="Calibri"/>
            </a:endParaRPr>
          </a:p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endParaRPr lang="fr-FR" sz="3200" b="0" strike="noStrike" spc="-1">
              <a:solidFill>
                <a:srgbClr val="000000"/>
              </a:solidFill>
              <a:latin typeface="Calibri"/>
            </a:endParaRPr>
          </a:p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3200" b="0" strike="noStrike" spc="-1">
                <a:solidFill>
                  <a:srgbClr val="000000"/>
                </a:solidFill>
                <a:latin typeface="Arial"/>
              </a:rPr>
              <a:t>L’observateur évalue la quantité de vocalisations positives ou négatives au cours de l’observation</a:t>
            </a:r>
            <a:endParaRPr lang="fr-FR" sz="3200" b="0" strike="noStrike" spc="-1">
              <a:solidFill>
                <a:srgbClr val="000000"/>
              </a:solidFill>
              <a:latin typeface="Calibri"/>
            </a:endParaRPr>
          </a:p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endParaRPr lang="fr-FR" sz="3200" b="0" strike="noStrike" spc="-1">
              <a:solidFill>
                <a:srgbClr val="000000"/>
              </a:solidFill>
              <a:latin typeface="Calibri"/>
            </a:endParaRPr>
          </a:p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3200" b="0" strike="noStrike" spc="-1">
                <a:solidFill>
                  <a:srgbClr val="000000"/>
                </a:solidFill>
                <a:latin typeface="Arial"/>
              </a:rPr>
              <a:t>L’enfant qui pleure constamment ne peut être coté</a:t>
            </a:r>
            <a:endParaRPr lang="fr-FR" sz="32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1417"/>
              </a:spcBef>
            </a:pPr>
            <a:endParaRPr lang="fr-FR" sz="3200" b="0" strike="noStrike" spc="-1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100" name="Picture 2" descr="Résultat d’images pour bébé vocalise"/>
          <p:cNvPicPr/>
          <p:nvPr/>
        </p:nvPicPr>
        <p:blipFill>
          <a:blip r:embed="rId3"/>
          <a:stretch/>
        </p:blipFill>
        <p:spPr>
          <a:xfrm>
            <a:off x="5904000" y="5406120"/>
            <a:ext cx="3238560" cy="20818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TextShape 1"/>
          <p:cNvSpPr txBox="1"/>
          <p:nvPr/>
        </p:nvSpPr>
        <p:spPr>
          <a:xfrm>
            <a:off x="288000" y="177840"/>
            <a:ext cx="9575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fr-FR" sz="4400" b="0" strike="noStrike" spc="-1">
                <a:solidFill>
                  <a:srgbClr val="006699"/>
                </a:solidFill>
                <a:latin typeface="Arial"/>
              </a:rPr>
              <a:t>Vivacité des réponses à la stimulation</a:t>
            </a:r>
            <a:endParaRPr lang="fr-FR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2" name="TextShape 2"/>
          <p:cNvSpPr txBox="1"/>
          <p:nvPr/>
        </p:nvSpPr>
        <p:spPr>
          <a:xfrm>
            <a:off x="504000" y="1199880"/>
            <a:ext cx="9071280" cy="44924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/>
          <a:p>
            <a:pPr>
              <a:lnSpc>
                <a:spcPct val="100000"/>
              </a:lnSpc>
              <a:spcBef>
                <a:spcPts val="1417"/>
              </a:spcBef>
            </a:pPr>
            <a:endParaRPr lang="fr-FR" sz="24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1417"/>
              </a:spcBef>
            </a:pPr>
            <a:endParaRPr lang="fr-FR" sz="24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1417"/>
              </a:spcBef>
            </a:pPr>
            <a:endParaRPr lang="fr-FR" sz="24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1417"/>
              </a:spcBef>
            </a:pPr>
            <a:endParaRPr lang="fr-FR" sz="24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1417"/>
              </a:spcBef>
            </a:pPr>
            <a:endParaRPr lang="fr-FR" sz="24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1417"/>
              </a:spcBef>
            </a:pPr>
            <a:endParaRPr lang="fr-FR" sz="24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1417"/>
              </a:spcBef>
            </a:pPr>
            <a:endParaRPr lang="fr-FR" sz="2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3" name="TextShape 3"/>
          <p:cNvSpPr txBox="1"/>
          <p:nvPr/>
        </p:nvSpPr>
        <p:spPr>
          <a:xfrm>
            <a:off x="432360" y="1152000"/>
            <a:ext cx="9071280" cy="57747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/>
          <a:p>
            <a:pPr>
              <a:lnSpc>
                <a:spcPct val="100000"/>
              </a:lnSpc>
              <a:spcBef>
                <a:spcPts val="1417"/>
              </a:spcBef>
            </a:pPr>
            <a:endParaRPr lang="fr-FR" sz="2400" b="0" strike="noStrike" spc="-1">
              <a:solidFill>
                <a:srgbClr val="000000"/>
              </a:solidFill>
              <a:latin typeface="Calibri"/>
            </a:endParaRPr>
          </a:p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3200" b="0" strike="noStrike" spc="-1">
                <a:solidFill>
                  <a:srgbClr val="000000"/>
                </a:solidFill>
                <a:latin typeface="Arial"/>
              </a:rPr>
              <a:t>L’observateur mesure le délai entre la stimulation et la réponse (et non l’ampleur de la réponse)</a:t>
            </a:r>
            <a:endParaRPr lang="fr-FR" sz="3200" b="0" strike="noStrike" spc="-1">
              <a:solidFill>
                <a:srgbClr val="000000"/>
              </a:solidFill>
              <a:latin typeface="Calibri"/>
            </a:endParaRPr>
          </a:p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3200" b="0" strike="noStrike" spc="-1">
                <a:solidFill>
                  <a:srgbClr val="000000"/>
                </a:solidFill>
                <a:latin typeface="Arial"/>
              </a:rPr>
              <a:t>Chaque fois qu’une stimulation (vocale, sourire, toucher) est proposée à l’enfant</a:t>
            </a:r>
            <a:endParaRPr lang="fr-FR" sz="3200" b="0" strike="noStrike" spc="-1">
              <a:solidFill>
                <a:srgbClr val="000000"/>
              </a:solidFill>
              <a:latin typeface="Calibri"/>
            </a:endParaRPr>
          </a:p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3200" b="0" strike="noStrike" spc="-1">
                <a:solidFill>
                  <a:srgbClr val="000000"/>
                </a:solidFill>
                <a:latin typeface="Arial"/>
              </a:rPr>
              <a:t>L’absence de réaction ne permet pas de coter</a:t>
            </a:r>
            <a:endParaRPr lang="fr-FR" sz="3200" b="0" strike="noStrike" spc="-1">
              <a:solidFill>
                <a:srgbClr val="000000"/>
              </a:solidFill>
              <a:latin typeface="Calibri"/>
            </a:endParaRPr>
          </a:p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3200" b="0" strike="noStrike" spc="-1">
                <a:solidFill>
                  <a:srgbClr val="000000"/>
                </a:solidFill>
                <a:latin typeface="Arial"/>
              </a:rPr>
              <a:t>Une réponse claire et rapide à un stimulus est suffisant pour coter 0 à cet item</a:t>
            </a:r>
            <a:endParaRPr lang="fr-FR" sz="32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1417"/>
              </a:spcBef>
            </a:pPr>
            <a:endParaRPr lang="fr-FR" sz="3200" b="0" strike="noStrike" spc="-1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104" name="Picture 2" descr="Résultat d’images pour poursuite visuelle"/>
          <p:cNvPicPr/>
          <p:nvPr/>
        </p:nvPicPr>
        <p:blipFill>
          <a:blip r:embed="rId3"/>
          <a:stretch/>
        </p:blipFill>
        <p:spPr>
          <a:xfrm>
            <a:off x="6928920" y="5845320"/>
            <a:ext cx="2791080" cy="14986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TextShape 1"/>
          <p:cNvSpPr txBox="1"/>
          <p:nvPr/>
        </p:nvSpPr>
        <p:spPr>
          <a:xfrm>
            <a:off x="288000" y="177840"/>
            <a:ext cx="907128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fr-FR" sz="4400" b="0" strike="noStrike" spc="-1">
                <a:solidFill>
                  <a:srgbClr val="006699"/>
                </a:solidFill>
                <a:latin typeface="Arial"/>
              </a:rPr>
              <a:t>Capacité à entrer en relation</a:t>
            </a:r>
            <a:endParaRPr lang="fr-FR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6" name="TextShape 2"/>
          <p:cNvSpPr txBox="1"/>
          <p:nvPr/>
        </p:nvSpPr>
        <p:spPr>
          <a:xfrm>
            <a:off x="504000" y="1199880"/>
            <a:ext cx="9071280" cy="44924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/>
          <a:p>
            <a:pPr>
              <a:lnSpc>
                <a:spcPct val="100000"/>
              </a:lnSpc>
              <a:spcBef>
                <a:spcPts val="1417"/>
              </a:spcBef>
            </a:pPr>
            <a:endParaRPr lang="fr-FR" sz="24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1417"/>
              </a:spcBef>
            </a:pPr>
            <a:endParaRPr lang="fr-FR" sz="24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1417"/>
              </a:spcBef>
            </a:pPr>
            <a:endParaRPr lang="fr-FR" sz="24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1417"/>
              </a:spcBef>
            </a:pPr>
            <a:endParaRPr lang="fr-FR" sz="24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1417"/>
              </a:spcBef>
            </a:pPr>
            <a:endParaRPr lang="fr-FR" sz="24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1417"/>
              </a:spcBef>
            </a:pPr>
            <a:endParaRPr lang="fr-FR" sz="24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1417"/>
              </a:spcBef>
            </a:pPr>
            <a:endParaRPr lang="fr-FR" sz="2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7" name="TextShape 3"/>
          <p:cNvSpPr txBox="1"/>
          <p:nvPr/>
        </p:nvSpPr>
        <p:spPr>
          <a:xfrm>
            <a:off x="288720" y="864000"/>
            <a:ext cx="9071280" cy="55947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/>
          <a:p>
            <a:pPr>
              <a:lnSpc>
                <a:spcPct val="100000"/>
              </a:lnSpc>
              <a:spcBef>
                <a:spcPts val="1417"/>
              </a:spcBef>
            </a:pPr>
            <a:endParaRPr lang="fr-FR" sz="2400" b="0" strike="noStrike" spc="-1">
              <a:solidFill>
                <a:srgbClr val="000000"/>
              </a:solidFill>
              <a:latin typeface="Calibri"/>
            </a:endParaRPr>
          </a:p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3200" b="0" strike="noStrike" spc="-1">
                <a:solidFill>
                  <a:srgbClr val="000000"/>
                </a:solidFill>
                <a:latin typeface="Arial"/>
              </a:rPr>
              <a:t>Envers l’observateur</a:t>
            </a:r>
            <a:endParaRPr lang="fr-FR" sz="3200" b="0" strike="noStrike" spc="-1">
              <a:solidFill>
                <a:srgbClr val="000000"/>
              </a:solidFill>
              <a:latin typeface="Calibri"/>
            </a:endParaRPr>
          </a:p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3200" b="0" strike="noStrike" spc="-1">
                <a:solidFill>
                  <a:srgbClr val="000000"/>
                </a:solidFill>
                <a:latin typeface="Arial"/>
              </a:rPr>
              <a:t>L’observateur évalue la capacité de l’enfant à s’engager dans une relation avec l’observateur (autre que le « caregiver ») et sa capacité à la soutenir</a:t>
            </a:r>
            <a:endParaRPr lang="fr-FR" sz="3200" b="0" strike="noStrike" spc="-1">
              <a:solidFill>
                <a:srgbClr val="000000"/>
              </a:solidFill>
              <a:latin typeface="Calibri"/>
            </a:endParaRPr>
          </a:p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3200" b="0" strike="noStrike" spc="-1">
                <a:solidFill>
                  <a:srgbClr val="000000"/>
                </a:solidFill>
                <a:latin typeface="Arial"/>
              </a:rPr>
              <a:t>La relation est évaluée par l’attitude envers l’autre, le contact visuel, la réaction aux stimulations et l’interaction</a:t>
            </a:r>
            <a:endParaRPr lang="fr-FR" sz="32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1417"/>
              </a:spcBef>
            </a:pPr>
            <a:endParaRPr lang="fr-F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8" name="CustomShape 4"/>
          <p:cNvSpPr/>
          <p:nvPr/>
        </p:nvSpPr>
        <p:spPr>
          <a:xfrm>
            <a:off x="155520" y="-144360"/>
            <a:ext cx="304560" cy="304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09" name="CustomShape 5"/>
          <p:cNvSpPr/>
          <p:nvPr/>
        </p:nvSpPr>
        <p:spPr>
          <a:xfrm>
            <a:off x="155520" y="-144360"/>
            <a:ext cx="304560" cy="304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110" name="Picture 6" descr="Afficher l’image source"/>
          <p:cNvPicPr/>
          <p:nvPr/>
        </p:nvPicPr>
        <p:blipFill>
          <a:blip r:embed="rId3"/>
          <a:stretch/>
        </p:blipFill>
        <p:spPr>
          <a:xfrm>
            <a:off x="6625080" y="5565600"/>
            <a:ext cx="3093840" cy="17229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TextShape 1"/>
          <p:cNvSpPr txBox="1"/>
          <p:nvPr/>
        </p:nvSpPr>
        <p:spPr>
          <a:xfrm>
            <a:off x="288000" y="177840"/>
            <a:ext cx="907128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fr-FR" sz="4400" b="0" strike="noStrike" spc="-1">
                <a:solidFill>
                  <a:srgbClr val="006699"/>
                </a:solidFill>
                <a:latin typeface="Arial"/>
              </a:rPr>
              <a:t>Attractivité de l’enfant</a:t>
            </a:r>
            <a:endParaRPr lang="fr-FR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2" name="TextShape 2"/>
          <p:cNvSpPr txBox="1"/>
          <p:nvPr/>
        </p:nvSpPr>
        <p:spPr>
          <a:xfrm>
            <a:off x="504000" y="1199880"/>
            <a:ext cx="9071280" cy="44924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/>
          <a:p>
            <a:pPr>
              <a:lnSpc>
                <a:spcPct val="100000"/>
              </a:lnSpc>
              <a:spcBef>
                <a:spcPts val="1417"/>
              </a:spcBef>
            </a:pPr>
            <a:endParaRPr lang="fr-FR" sz="24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1417"/>
              </a:spcBef>
            </a:pPr>
            <a:endParaRPr lang="fr-FR" sz="24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1417"/>
              </a:spcBef>
            </a:pPr>
            <a:endParaRPr lang="fr-FR" sz="24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1417"/>
              </a:spcBef>
            </a:pPr>
            <a:endParaRPr lang="fr-FR" sz="24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1417"/>
              </a:spcBef>
            </a:pPr>
            <a:endParaRPr lang="fr-FR" sz="24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1417"/>
              </a:spcBef>
            </a:pPr>
            <a:endParaRPr lang="fr-FR" sz="24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1417"/>
              </a:spcBef>
            </a:pPr>
            <a:endParaRPr lang="fr-FR" sz="2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3" name="TextShape 3"/>
          <p:cNvSpPr txBox="1"/>
          <p:nvPr/>
        </p:nvSpPr>
        <p:spPr>
          <a:xfrm>
            <a:off x="360360" y="864000"/>
            <a:ext cx="9071280" cy="47689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/>
          <a:p>
            <a:pPr>
              <a:lnSpc>
                <a:spcPct val="100000"/>
              </a:lnSpc>
              <a:spcBef>
                <a:spcPts val="1417"/>
              </a:spcBef>
            </a:pPr>
            <a:endParaRPr lang="fr-FR" sz="2400" b="0" strike="noStrike" spc="-1">
              <a:solidFill>
                <a:srgbClr val="000000"/>
              </a:solidFill>
              <a:latin typeface="Calibri"/>
            </a:endParaRPr>
          </a:p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3200" b="0" strike="noStrike" spc="-1">
                <a:solidFill>
                  <a:srgbClr val="000000"/>
                </a:solidFill>
                <a:latin typeface="Arial"/>
              </a:rPr>
              <a:t>Cet item n’est pas un item de jugement de l’enfant ni de son aspect physique</a:t>
            </a:r>
            <a:endParaRPr lang="fr-FR" sz="3200" b="0" strike="noStrike" spc="-1">
              <a:solidFill>
                <a:srgbClr val="000000"/>
              </a:solidFill>
              <a:latin typeface="Calibri"/>
            </a:endParaRPr>
          </a:p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3200" b="0" strike="noStrike" spc="-1">
                <a:solidFill>
                  <a:srgbClr val="000000"/>
                </a:solidFill>
                <a:latin typeface="Arial"/>
              </a:rPr>
              <a:t>L’observateur mesure :</a:t>
            </a:r>
            <a:endParaRPr lang="fr-FR" sz="3200" b="0" strike="noStrike" spc="-1">
              <a:solidFill>
                <a:srgbClr val="000000"/>
              </a:solidFill>
              <a:latin typeface="Calibri"/>
            </a:endParaRPr>
          </a:p>
          <a:p>
            <a:pPr marL="457200" lvl="2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2800" b="0" strike="noStrike" spc="-1">
                <a:solidFill>
                  <a:srgbClr val="000000"/>
                </a:solidFill>
                <a:latin typeface="Arial"/>
              </a:rPr>
              <a:t> l’effort d’attention nécessaire pour rester en contact avec l‘enfant</a:t>
            </a:r>
            <a:endParaRPr lang="fr-FR" sz="2800" b="0" strike="noStrike" spc="-1">
              <a:solidFill>
                <a:srgbClr val="000000"/>
              </a:solidFill>
              <a:latin typeface="Calibri"/>
            </a:endParaRPr>
          </a:p>
          <a:p>
            <a:pPr marL="457200" lvl="2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2800" b="0" strike="noStrike" spc="-1">
                <a:solidFill>
                  <a:srgbClr val="000000"/>
                </a:solidFill>
                <a:latin typeface="Arial"/>
              </a:rPr>
              <a:t>le sentiment de plaisir ou d’inquiétude que procure le contact avec l’enfant</a:t>
            </a:r>
            <a:endParaRPr lang="fr-FR" sz="2800" b="0" strike="noStrike" spc="-1">
              <a:solidFill>
                <a:srgbClr val="000000"/>
              </a:solidFill>
              <a:latin typeface="Calibri"/>
            </a:endParaRPr>
          </a:p>
          <a:p>
            <a:pPr marL="457200" lvl="2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2800" b="0" strike="noStrike" spc="-1">
                <a:solidFill>
                  <a:srgbClr val="000000"/>
                </a:solidFill>
                <a:latin typeface="Arial"/>
              </a:rPr>
              <a:t>le sentiment subjectif de durée de l’examen</a:t>
            </a:r>
            <a:endParaRPr lang="fr-FR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TextShape 1"/>
          <p:cNvSpPr txBox="1"/>
          <p:nvPr/>
        </p:nvSpPr>
        <p:spPr>
          <a:xfrm>
            <a:off x="432360" y="249840"/>
            <a:ext cx="9071280" cy="1261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4400" b="0" strike="noStrike" spc="-1">
                <a:solidFill>
                  <a:srgbClr val="006699"/>
                </a:solidFill>
                <a:latin typeface="Arial"/>
              </a:rPr>
              <a:t>ADBB</a:t>
            </a:r>
            <a:endParaRPr lang="fr-FR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4" name="TextShape 2"/>
          <p:cNvSpPr txBox="1"/>
          <p:nvPr/>
        </p:nvSpPr>
        <p:spPr>
          <a:xfrm>
            <a:off x="432360" y="1519920"/>
            <a:ext cx="9071280" cy="51073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/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3200" b="0" strike="noStrike" spc="-1">
                <a:solidFill>
                  <a:srgbClr val="000000"/>
                </a:solidFill>
                <a:latin typeface="Arial"/>
              </a:rPr>
              <a:t>Échelle d’évaluation du </a:t>
            </a:r>
            <a:r>
              <a:rPr lang="fr-FR" sz="3200" b="1" strike="noStrike" spc="-1">
                <a:solidFill>
                  <a:srgbClr val="000000"/>
                </a:solidFill>
                <a:latin typeface="Arial"/>
              </a:rPr>
              <a:t>retrait relationnel </a:t>
            </a:r>
            <a:r>
              <a:rPr lang="fr-FR" sz="3200" b="0" strike="noStrike" spc="-1">
                <a:solidFill>
                  <a:srgbClr val="000000"/>
                </a:solidFill>
                <a:latin typeface="Arial"/>
              </a:rPr>
              <a:t>élaborée par Antoine Guedeney et son équipe</a:t>
            </a:r>
            <a:endParaRPr lang="fr-FR" sz="3200" b="0" strike="noStrike" spc="-1">
              <a:solidFill>
                <a:srgbClr val="000000"/>
              </a:solidFill>
              <a:latin typeface="Calibri"/>
            </a:endParaRPr>
          </a:p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3200" b="0" strike="noStrike" spc="-1">
                <a:solidFill>
                  <a:srgbClr val="000000"/>
                </a:solidFill>
                <a:latin typeface="Arial"/>
              </a:rPr>
              <a:t>Pas une échelle diagnostique, ne permet pas d’évaluer l’attachement</a:t>
            </a:r>
            <a:endParaRPr lang="fr-FR" sz="3200" b="0" strike="noStrike" spc="-1">
              <a:solidFill>
                <a:srgbClr val="000000"/>
              </a:solidFill>
              <a:latin typeface="Calibri"/>
            </a:endParaRPr>
          </a:p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3200" b="0" strike="noStrike" spc="-1">
                <a:solidFill>
                  <a:srgbClr val="000000"/>
                </a:solidFill>
                <a:latin typeface="Arial"/>
              </a:rPr>
              <a:t>Accessible à tous professionnels de santé médicaux ou paramédicaux et réalisable lors de notre consultation</a:t>
            </a:r>
            <a:endParaRPr lang="fr-FR" sz="32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1417"/>
              </a:spcBef>
            </a:pPr>
            <a:endParaRPr lang="fr-FR" sz="32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1417"/>
              </a:spcBef>
            </a:pPr>
            <a:endParaRPr lang="fr-FR" sz="3200" b="0" strike="noStrike" spc="-1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55" name="Picture 2" descr="Afficher l’image source"/>
          <p:cNvPicPr/>
          <p:nvPr/>
        </p:nvPicPr>
        <p:blipFill>
          <a:blip r:embed="rId3"/>
          <a:stretch/>
        </p:blipFill>
        <p:spPr>
          <a:xfrm>
            <a:off x="5958000" y="4930560"/>
            <a:ext cx="3171600" cy="23810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TextShape 1"/>
          <p:cNvSpPr txBox="1"/>
          <p:nvPr/>
        </p:nvSpPr>
        <p:spPr>
          <a:xfrm>
            <a:off x="360000" y="0"/>
            <a:ext cx="907128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fr-FR" sz="4400" b="0" strike="noStrike" spc="-1">
                <a:solidFill>
                  <a:srgbClr val="006699"/>
                </a:solidFill>
                <a:latin typeface="Arial"/>
              </a:rPr>
              <a:t>Que faire si le retrait est observé ?</a:t>
            </a:r>
            <a:endParaRPr lang="fr-FR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5" name="TextShape 2"/>
          <p:cNvSpPr txBox="1"/>
          <p:nvPr/>
        </p:nvSpPr>
        <p:spPr>
          <a:xfrm>
            <a:off x="504000" y="1199880"/>
            <a:ext cx="9071280" cy="44924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/>
          <a:p>
            <a:pPr>
              <a:lnSpc>
                <a:spcPct val="100000"/>
              </a:lnSpc>
              <a:spcBef>
                <a:spcPts val="1417"/>
              </a:spcBef>
            </a:pPr>
            <a:endParaRPr lang="fr-FR" sz="24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1417"/>
              </a:spcBef>
            </a:pPr>
            <a:endParaRPr lang="fr-FR" sz="24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1417"/>
              </a:spcBef>
            </a:pPr>
            <a:endParaRPr lang="fr-FR" sz="24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1417"/>
              </a:spcBef>
            </a:pPr>
            <a:endParaRPr lang="fr-FR" sz="24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1417"/>
              </a:spcBef>
            </a:pPr>
            <a:endParaRPr lang="fr-FR" sz="24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1417"/>
              </a:spcBef>
            </a:pPr>
            <a:endParaRPr lang="fr-FR" sz="24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1417"/>
              </a:spcBef>
            </a:pPr>
            <a:endParaRPr lang="fr-FR" sz="2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6" name="TextShape 3"/>
          <p:cNvSpPr txBox="1"/>
          <p:nvPr/>
        </p:nvSpPr>
        <p:spPr>
          <a:xfrm>
            <a:off x="432000" y="1368000"/>
            <a:ext cx="9071280" cy="42940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/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3200" b="0" strike="noStrike" spc="-1">
                <a:solidFill>
                  <a:srgbClr val="000000"/>
                </a:solidFill>
                <a:latin typeface="Arial"/>
              </a:rPr>
              <a:t>Idéalement, répéter l’examen à 15 jours</a:t>
            </a:r>
            <a:endParaRPr lang="fr-FR" sz="3200" b="0" strike="noStrike" spc="-1">
              <a:solidFill>
                <a:srgbClr val="000000"/>
              </a:solidFill>
              <a:latin typeface="Calibri"/>
            </a:endParaRPr>
          </a:p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3200" b="0" strike="noStrike" spc="-1">
                <a:solidFill>
                  <a:srgbClr val="000000"/>
                </a:solidFill>
                <a:latin typeface="Arial"/>
              </a:rPr>
              <a:t>Demander au « caregiver » si le comportement est typique de l’enfant</a:t>
            </a:r>
            <a:endParaRPr lang="fr-FR" sz="3200" b="0" strike="noStrike" spc="-1">
              <a:solidFill>
                <a:srgbClr val="000000"/>
              </a:solidFill>
              <a:latin typeface="Calibri"/>
            </a:endParaRPr>
          </a:p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3200" b="0" strike="noStrike" spc="-1">
                <a:solidFill>
                  <a:srgbClr val="000000"/>
                </a:solidFill>
                <a:latin typeface="Arial"/>
              </a:rPr>
              <a:t>En fonction de nos différentes professions :</a:t>
            </a:r>
            <a:endParaRPr lang="fr-FR" sz="3200" b="0" strike="noStrike" spc="-1">
              <a:solidFill>
                <a:srgbClr val="000000"/>
              </a:solidFill>
              <a:latin typeface="Calibri"/>
            </a:endParaRPr>
          </a:p>
          <a:p>
            <a:pPr marL="457200" lvl="2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2800" b="0" strike="noStrike" spc="-1">
                <a:solidFill>
                  <a:srgbClr val="000000"/>
                </a:solidFill>
                <a:latin typeface="Arial"/>
              </a:rPr>
              <a:t> Faire part des observations au pédiatre ou médecin traitant</a:t>
            </a:r>
            <a:endParaRPr lang="fr-FR" sz="2800" b="0" strike="noStrike" spc="-1">
              <a:solidFill>
                <a:srgbClr val="000000"/>
              </a:solidFill>
              <a:latin typeface="Calibri"/>
            </a:endParaRPr>
          </a:p>
          <a:p>
            <a:pPr marL="457200" lvl="2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2800" b="0" strike="noStrike" spc="-1">
                <a:solidFill>
                  <a:srgbClr val="000000"/>
                </a:solidFill>
                <a:latin typeface="Arial"/>
              </a:rPr>
              <a:t> Adresser à un service psychosocial ou médical pour une plus ample exploration ou intervention</a:t>
            </a:r>
            <a:endParaRPr lang="fr-FR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TextShape 1"/>
          <p:cNvSpPr txBox="1"/>
          <p:nvPr/>
        </p:nvSpPr>
        <p:spPr>
          <a:xfrm>
            <a:off x="360000" y="0"/>
            <a:ext cx="907128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fr-FR" sz="4400" b="0" strike="noStrike" spc="-1">
                <a:solidFill>
                  <a:srgbClr val="006699"/>
                </a:solidFill>
                <a:latin typeface="Arial"/>
              </a:rPr>
              <a:t>Bibliographie</a:t>
            </a:r>
            <a:endParaRPr lang="fr-FR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8" name="TextShape 2"/>
          <p:cNvSpPr txBox="1"/>
          <p:nvPr/>
        </p:nvSpPr>
        <p:spPr>
          <a:xfrm>
            <a:off x="504000" y="1199880"/>
            <a:ext cx="9071280" cy="44924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/>
          <a:p>
            <a:pPr>
              <a:lnSpc>
                <a:spcPct val="100000"/>
              </a:lnSpc>
              <a:spcBef>
                <a:spcPts val="1417"/>
              </a:spcBef>
            </a:pPr>
            <a:endParaRPr lang="fr-FR" sz="24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1417"/>
              </a:spcBef>
            </a:pPr>
            <a:endParaRPr lang="fr-FR" sz="24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1417"/>
              </a:spcBef>
            </a:pPr>
            <a:endParaRPr lang="fr-FR" sz="24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1417"/>
              </a:spcBef>
            </a:pPr>
            <a:endParaRPr lang="fr-FR" sz="24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1417"/>
              </a:spcBef>
            </a:pPr>
            <a:endParaRPr lang="fr-FR" sz="24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1417"/>
              </a:spcBef>
            </a:pPr>
            <a:endParaRPr lang="fr-FR" sz="24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1417"/>
              </a:spcBef>
            </a:pPr>
            <a:endParaRPr lang="fr-FR" sz="2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9" name="TextShape 3"/>
          <p:cNvSpPr txBox="1"/>
          <p:nvPr/>
        </p:nvSpPr>
        <p:spPr>
          <a:xfrm>
            <a:off x="360360" y="1262160"/>
            <a:ext cx="9071280" cy="42940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/>
          <a:p>
            <a:pPr>
              <a:lnSpc>
                <a:spcPct val="100000"/>
              </a:lnSpc>
              <a:spcBef>
                <a:spcPts val="1417"/>
              </a:spcBef>
            </a:pPr>
            <a:endParaRPr lang="fr-FR" sz="24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1417"/>
              </a:spcBef>
            </a:pPr>
            <a:endParaRPr lang="fr-FR" sz="24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1417"/>
              </a:spcBef>
            </a:pPr>
            <a:endParaRPr lang="fr-FR" sz="2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0" name="CustomShape 4"/>
          <p:cNvSpPr/>
          <p:nvPr/>
        </p:nvSpPr>
        <p:spPr>
          <a:xfrm>
            <a:off x="437400" y="1534680"/>
            <a:ext cx="9137880" cy="3382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marL="285840" indent="-2854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Guedeney A., Vermillard M.: » L’échelle ADBB: intérêt en recherche et en clinique de l’évaluation du comportement de retrait relationnel du jeune enfant », Médecine et enfance, 2004 p.367-371</a:t>
            </a:r>
            <a:endParaRPr lang="fr-FR" sz="1800" b="0" strike="noStrike" spc="-1">
              <a:latin typeface="Arial"/>
            </a:endParaRPr>
          </a:p>
          <a:p>
            <a:pPr marL="285840" indent="-2854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Bascoul C.: «Appréciation d’une détresse de bébé », DU Dépistage et prise en charge précoce du nourrisson vulnérable, 2019</a:t>
            </a:r>
            <a:endParaRPr lang="fr-FR" sz="1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fr-FR" sz="1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Contact: </a:t>
            </a:r>
            <a:endParaRPr lang="fr-FR" sz="1800" b="0" strike="noStrike" spc="-1">
              <a:latin typeface="Arial"/>
            </a:endParaRPr>
          </a:p>
          <a:p>
            <a:pPr marL="285840" indent="-2854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fr-FR" sz="1800" b="0" u="sng" strike="noStrike" spc="-1">
                <a:solidFill>
                  <a:srgbClr val="0563C1"/>
                </a:solidFill>
                <a:uFillTx/>
                <a:latin typeface="Calibri"/>
                <a:hlinkClick r:id="rId3"/>
              </a:rPr>
              <a:t>www.adbb.net</a:t>
            </a:r>
            <a:endParaRPr lang="fr-FR" sz="1800" b="0" strike="noStrike" spc="-1">
              <a:latin typeface="Arial"/>
            </a:endParaRPr>
          </a:p>
          <a:p>
            <a:pPr marL="285840" indent="-2854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fr-FR" sz="1800" b="0" strike="noStrike" spc="-1">
                <a:solidFill>
                  <a:srgbClr val="000000"/>
                </a:solidFill>
                <a:latin typeface="Calibri"/>
              </a:rPr>
              <a:t>antoine.guedeney@bch.aphp.fr</a:t>
            </a:r>
            <a:endParaRPr lang="fr-FR" sz="1800" b="0" strike="noStrike" spc="-1">
              <a:latin typeface="Arial"/>
            </a:endParaRPr>
          </a:p>
        </p:txBody>
      </p:sp>
      <p:sp>
        <p:nvSpPr>
          <p:cNvPr id="121" name="CustomShape 5"/>
          <p:cNvSpPr/>
          <p:nvPr/>
        </p:nvSpPr>
        <p:spPr>
          <a:xfrm>
            <a:off x="3694320" y="6693480"/>
            <a:ext cx="7436880" cy="699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fr-FR" sz="4000" b="0" strike="noStrike" spc="-1">
                <a:solidFill>
                  <a:srgbClr val="000000"/>
                </a:solidFill>
                <a:latin typeface="Calibri"/>
              </a:rPr>
              <a:t>MERCI DE VOTRE ATTENTION</a:t>
            </a:r>
            <a:endParaRPr lang="fr-FR" sz="40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extShape 1"/>
          <p:cNvSpPr txBox="1"/>
          <p:nvPr/>
        </p:nvSpPr>
        <p:spPr>
          <a:xfrm>
            <a:off x="432360" y="249840"/>
            <a:ext cx="9071280" cy="1261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4400" b="0" strike="noStrike" spc="-1">
                <a:solidFill>
                  <a:srgbClr val="006699"/>
                </a:solidFill>
                <a:latin typeface="Arial"/>
              </a:rPr>
              <a:t>Retrait relationnel</a:t>
            </a:r>
            <a:endParaRPr lang="fr-FR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7" name="TextShape 2"/>
          <p:cNvSpPr txBox="1"/>
          <p:nvPr/>
        </p:nvSpPr>
        <p:spPr>
          <a:xfrm>
            <a:off x="432000" y="1492920"/>
            <a:ext cx="9071280" cy="39790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/>
          <a:p>
            <a:pPr marL="432000" indent="-324000" algn="just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400" b="0" strike="noStrike" spc="-1">
                <a:solidFill>
                  <a:srgbClr val="000000"/>
                </a:solidFill>
                <a:latin typeface="Arial"/>
              </a:rPr>
              <a:t>Adaptation au contexte </a:t>
            </a:r>
            <a:endParaRPr lang="fr-FR" sz="24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  <a:p>
            <a:pPr marL="432000" indent="-324000" algn="just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400" b="0" strike="noStrike" spc="-1">
                <a:solidFill>
                  <a:srgbClr val="000000"/>
                </a:solidFill>
                <a:latin typeface="Arial"/>
              </a:rPr>
              <a:t>Comportement d’attente, d’économie du bébé </a:t>
            </a:r>
            <a:endParaRPr lang="fr-FR" sz="24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  <a:p>
            <a:pPr marL="432000" indent="-324000" algn="just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400" b="0" strike="noStrike" spc="-1">
                <a:solidFill>
                  <a:srgbClr val="000000"/>
                </a:solidFill>
                <a:latin typeface="Arial"/>
              </a:rPr>
              <a:t>Coût pour son développement </a:t>
            </a:r>
            <a:endParaRPr lang="fr-FR" sz="24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  <a:p>
            <a:pPr marL="432000" indent="-324000" algn="just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400" b="0" strike="noStrike" spc="-1">
                <a:solidFill>
                  <a:srgbClr val="000000"/>
                </a:solidFill>
                <a:latin typeface="Arial"/>
              </a:rPr>
              <a:t>Prévention de la psychopathologie </a:t>
            </a:r>
            <a:endParaRPr lang="fr-FR" sz="24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  <a:p>
            <a:pPr marL="432000" indent="-324000" algn="just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400" b="0" strike="noStrike" spc="-1">
                <a:solidFill>
                  <a:srgbClr val="000000"/>
                </a:solidFill>
                <a:latin typeface="Arial"/>
              </a:rPr>
              <a:t>Intervention précoce</a:t>
            </a:r>
            <a:endParaRPr lang="fr-FR" sz="24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  <a:p>
            <a:pPr marL="432000" indent="-324000" algn="just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400" b="0" strike="noStrike" spc="-1">
                <a:solidFill>
                  <a:srgbClr val="000000"/>
                </a:solidFill>
                <a:latin typeface="Arial"/>
              </a:rPr>
              <a:t>Signal d’alarme</a:t>
            </a:r>
            <a:endParaRPr lang="fr-FR" sz="24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  <a:p>
            <a:pPr algn="just">
              <a:lnSpc>
                <a:spcPct val="100000"/>
              </a:lnSpc>
              <a:spcBef>
                <a:spcPts val="1417"/>
              </a:spcBef>
            </a:pPr>
            <a:endParaRPr lang="fr-FR" sz="24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  <a:p>
            <a:pPr algn="just">
              <a:lnSpc>
                <a:spcPct val="100000"/>
              </a:lnSpc>
              <a:spcBef>
                <a:spcPts val="1417"/>
              </a:spcBef>
            </a:pPr>
            <a:endParaRPr lang="fr-FR" sz="2400" b="0" strike="noStrike" spc="-1">
              <a:solidFill>
                <a:srgbClr val="000000"/>
              </a:solidFill>
              <a:latin typeface="Arial"/>
              <a:ea typeface="Microsoft YaHe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TextShape 1"/>
          <p:cNvSpPr txBox="1"/>
          <p:nvPr/>
        </p:nvSpPr>
        <p:spPr>
          <a:xfrm>
            <a:off x="432360" y="249840"/>
            <a:ext cx="9071280" cy="1261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4400" b="0" strike="noStrike" spc="-1">
                <a:solidFill>
                  <a:srgbClr val="006699"/>
                </a:solidFill>
                <a:latin typeface="Arial"/>
              </a:rPr>
              <a:t>Retrait relationnel</a:t>
            </a:r>
            <a:endParaRPr lang="fr-FR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9" name="TextShape 2"/>
          <p:cNvSpPr txBox="1"/>
          <p:nvPr/>
        </p:nvSpPr>
        <p:spPr>
          <a:xfrm>
            <a:off x="432360" y="1519920"/>
            <a:ext cx="9071280" cy="4653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/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3200" b="0" strike="noStrike" spc="-1">
                <a:solidFill>
                  <a:srgbClr val="000000"/>
                </a:solidFill>
                <a:latin typeface="Arial"/>
              </a:rPr>
              <a:t>Intervient dans de nombreuses situations de la psychopathologie précoce, </a:t>
            </a:r>
            <a:endParaRPr lang="fr-FR" sz="3200" b="0" strike="noStrike" spc="-1">
              <a:solidFill>
                <a:srgbClr val="000000"/>
              </a:solidFill>
              <a:latin typeface="Calibri"/>
            </a:endParaRPr>
          </a:p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3200" b="0" strike="noStrike" spc="-1">
                <a:solidFill>
                  <a:srgbClr val="000000"/>
                </a:solidFill>
                <a:latin typeface="Arial"/>
              </a:rPr>
              <a:t>De façon manifeste ou accessoire, </a:t>
            </a:r>
            <a:endParaRPr lang="fr-FR" sz="3200" b="0" strike="noStrike" spc="-1">
              <a:solidFill>
                <a:srgbClr val="000000"/>
              </a:solidFill>
              <a:latin typeface="Calibri"/>
            </a:endParaRPr>
          </a:p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3200" b="0" strike="noStrike" spc="-1">
                <a:solidFill>
                  <a:srgbClr val="000000"/>
                </a:solidFill>
                <a:latin typeface="Arial"/>
              </a:rPr>
              <a:t>Causes :</a:t>
            </a:r>
            <a:endParaRPr lang="fr-FR" sz="3200" b="0" strike="noStrike" spc="-1">
              <a:solidFill>
                <a:srgbClr val="000000"/>
              </a:solidFill>
              <a:latin typeface="Calibri"/>
            </a:endParaRPr>
          </a:p>
          <a:p>
            <a:pPr marL="685800" lvl="1" indent="-22824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3200" b="0" strike="noStrike" spc="-1">
                <a:solidFill>
                  <a:srgbClr val="000000"/>
                </a:solidFill>
                <a:latin typeface="Arial"/>
              </a:rPr>
              <a:t>trouble relationnel </a:t>
            </a:r>
            <a:endParaRPr lang="fr-FR" sz="3200" b="0" strike="noStrike" spc="-1">
              <a:solidFill>
                <a:srgbClr val="000000"/>
              </a:solidFill>
              <a:latin typeface="Calibri"/>
            </a:endParaRPr>
          </a:p>
          <a:p>
            <a:pPr marL="685800" lvl="1" indent="-22824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3200" b="0" strike="noStrike" spc="-1">
                <a:solidFill>
                  <a:srgbClr val="000000"/>
                </a:solidFill>
                <a:latin typeface="Arial"/>
              </a:rPr>
              <a:t>trouble organique (comme dans la douleur intense et durable)</a:t>
            </a:r>
            <a:endParaRPr lang="fr-FR" sz="32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1417"/>
              </a:spcBef>
            </a:pPr>
            <a:endParaRPr lang="fr-FR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TextShape 1"/>
          <p:cNvSpPr txBox="1"/>
          <p:nvPr/>
        </p:nvSpPr>
        <p:spPr>
          <a:xfrm>
            <a:off x="432360" y="249840"/>
            <a:ext cx="9071280" cy="1261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fr-FR" sz="4400" b="0" strike="noStrike" spc="-1">
                <a:solidFill>
                  <a:srgbClr val="006699"/>
                </a:solidFill>
                <a:latin typeface="Arial"/>
              </a:rPr>
              <a:t>Retrait relationnel</a:t>
            </a:r>
            <a:endParaRPr lang="fr-FR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1" name="CustomShape 2"/>
          <p:cNvSpPr/>
          <p:nvPr/>
        </p:nvSpPr>
        <p:spPr>
          <a:xfrm>
            <a:off x="1384920" y="4959000"/>
            <a:ext cx="2954880" cy="363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fr-FR" sz="1800" b="0" strike="noStrike" spc="-1">
                <a:latin typeface="Arial"/>
                <a:ea typeface="Segoe UI"/>
              </a:rPr>
              <a:t>A. Guedeney, M. Vermillard</a:t>
            </a:r>
            <a:endParaRPr lang="fr-FR" sz="1800" b="0" strike="noStrike" spc="-1">
              <a:latin typeface="Arial"/>
            </a:endParaRPr>
          </a:p>
        </p:txBody>
      </p:sp>
      <p:sp>
        <p:nvSpPr>
          <p:cNvPr id="62" name="CustomShape 3"/>
          <p:cNvSpPr/>
          <p:nvPr/>
        </p:nvSpPr>
        <p:spPr>
          <a:xfrm>
            <a:off x="4854240" y="2596320"/>
            <a:ext cx="4887360" cy="1185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fr-FR" sz="1800" b="0" strike="noStrike" spc="-1">
                <a:latin typeface="Arial"/>
                <a:ea typeface="Segoe UI"/>
              </a:rPr>
              <a:t>Le comportement de retrait dans la psychopathologie précoce</a:t>
            </a:r>
            <a:endParaRPr lang="fr-FR" sz="18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fr-FR" sz="1200" b="0" i="1" strike="noStrike" spc="-1">
                <a:latin typeface="Arial"/>
                <a:ea typeface="Segoe UI"/>
              </a:rPr>
              <a:t>A droite et en </a:t>
            </a:r>
            <a:r>
              <a:rPr lang="fr-FR" sz="1200" b="0" i="1" strike="noStrike" spc="-1">
                <a:solidFill>
                  <a:srgbClr val="000000"/>
                </a:solidFill>
                <a:latin typeface="Arial"/>
                <a:ea typeface="Segoe UI"/>
              </a:rPr>
              <a:t>bleu</a:t>
            </a:r>
            <a:r>
              <a:rPr lang="fr-FR" sz="1200" b="0" i="1" strike="noStrike" spc="-1">
                <a:latin typeface="Arial"/>
                <a:ea typeface="Segoe UI"/>
              </a:rPr>
              <a:t> les situations où le retrait est un élément constant du tableau clinique, à gauche et en </a:t>
            </a:r>
            <a:r>
              <a:rPr lang="fr-FR" sz="1200" b="0" i="1" strike="noStrike" spc="-1">
                <a:solidFill>
                  <a:srgbClr val="000000"/>
                </a:solidFill>
                <a:latin typeface="Arial"/>
                <a:ea typeface="Segoe UI"/>
              </a:rPr>
              <a:t>jaune</a:t>
            </a:r>
            <a:r>
              <a:rPr lang="fr-FR" sz="1200" b="0" i="1" strike="noStrike" spc="-1">
                <a:latin typeface="Arial"/>
                <a:ea typeface="Segoe UI"/>
              </a:rPr>
              <a:t> celles où il apparaît sans être constant</a:t>
            </a:r>
            <a:endParaRPr lang="fr-FR" sz="1200" b="0" strike="noStrike" spc="-1">
              <a:latin typeface="Arial"/>
            </a:endParaRPr>
          </a:p>
        </p:txBody>
      </p:sp>
      <p:pic>
        <p:nvPicPr>
          <p:cNvPr id="63" name="Picture 2" descr="http://www.adbb.net/photos-pages/tableaux.gif"/>
          <p:cNvPicPr/>
          <p:nvPr/>
        </p:nvPicPr>
        <p:blipFill>
          <a:blip r:embed="rId3"/>
          <a:stretch/>
        </p:blipFill>
        <p:spPr>
          <a:xfrm>
            <a:off x="1419840" y="1908000"/>
            <a:ext cx="2857320" cy="25524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TextShape 1"/>
          <p:cNvSpPr txBox="1"/>
          <p:nvPr/>
        </p:nvSpPr>
        <p:spPr>
          <a:xfrm>
            <a:off x="288000" y="177840"/>
            <a:ext cx="907128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fr-FR" sz="4400" b="0" strike="noStrike" spc="-1">
                <a:solidFill>
                  <a:srgbClr val="006699"/>
                </a:solidFill>
                <a:latin typeface="Arial"/>
              </a:rPr>
              <a:t>Modalités</a:t>
            </a:r>
            <a:endParaRPr lang="fr-FR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5" name="TextShape 2"/>
          <p:cNvSpPr txBox="1"/>
          <p:nvPr/>
        </p:nvSpPr>
        <p:spPr>
          <a:xfrm>
            <a:off x="504000" y="839880"/>
            <a:ext cx="9071280" cy="44924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/>
          <a:p>
            <a:pPr>
              <a:lnSpc>
                <a:spcPct val="100000"/>
              </a:lnSpc>
              <a:spcBef>
                <a:spcPts val="1417"/>
              </a:spcBef>
            </a:pPr>
            <a:endParaRPr lang="fr-FR" sz="24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1417"/>
              </a:spcBef>
            </a:pPr>
            <a:endParaRPr lang="fr-FR" sz="24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1417"/>
              </a:spcBef>
            </a:pPr>
            <a:endParaRPr lang="fr-FR" sz="24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1417"/>
              </a:spcBef>
            </a:pPr>
            <a:endParaRPr lang="fr-FR" sz="24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1417"/>
              </a:spcBef>
            </a:pPr>
            <a:endParaRPr lang="fr-FR" sz="24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1417"/>
              </a:spcBef>
            </a:pPr>
            <a:endParaRPr lang="fr-FR" sz="24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1417"/>
              </a:spcBef>
            </a:pPr>
            <a:endParaRPr lang="fr-FR" sz="2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6" name="TextShape 3"/>
          <p:cNvSpPr txBox="1"/>
          <p:nvPr/>
        </p:nvSpPr>
        <p:spPr>
          <a:xfrm>
            <a:off x="432360" y="1375920"/>
            <a:ext cx="9071280" cy="53917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 fontScale="97000"/>
          </a:bodyPr>
          <a:lstStyle/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3200" b="0" strike="noStrike" spc="-1">
                <a:solidFill>
                  <a:srgbClr val="000000"/>
                </a:solidFill>
                <a:latin typeface="Arial"/>
              </a:rPr>
              <a:t>Évaluation de l’interaction entre </a:t>
            </a:r>
            <a:r>
              <a:rPr lang="fr-FR" sz="3200" b="1" strike="noStrike" spc="-1">
                <a:solidFill>
                  <a:srgbClr val="000000"/>
                </a:solidFill>
                <a:latin typeface="Arial"/>
              </a:rPr>
              <a:t>un professionnel </a:t>
            </a:r>
            <a:r>
              <a:rPr lang="fr-FR" sz="3200" b="0" strike="noStrike" spc="-1">
                <a:solidFill>
                  <a:srgbClr val="000000"/>
                </a:solidFill>
                <a:latin typeface="Arial"/>
              </a:rPr>
              <a:t>et l’enfant</a:t>
            </a:r>
            <a:endParaRPr lang="fr-FR" sz="3200" b="0" strike="noStrike" spc="-1">
              <a:solidFill>
                <a:srgbClr val="000000"/>
              </a:solidFill>
              <a:latin typeface="Calibri"/>
            </a:endParaRPr>
          </a:p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3200" b="0" strike="noStrike" spc="-1">
                <a:solidFill>
                  <a:srgbClr val="000000"/>
                </a:solidFill>
                <a:latin typeface="Arial"/>
              </a:rPr>
              <a:t>Cotation de l’échelle à partir </a:t>
            </a:r>
            <a:r>
              <a:rPr lang="fr-FR" sz="3200" b="1" strike="noStrike" spc="-1">
                <a:solidFill>
                  <a:srgbClr val="000000"/>
                </a:solidFill>
                <a:latin typeface="Arial"/>
              </a:rPr>
              <a:t>d’une observation directe</a:t>
            </a:r>
            <a:r>
              <a:rPr lang="fr-FR" sz="3200" b="0" strike="noStrike" spc="-1">
                <a:solidFill>
                  <a:srgbClr val="000000"/>
                </a:solidFill>
                <a:latin typeface="Arial"/>
              </a:rPr>
              <a:t> ou d’une séquence vidéo</a:t>
            </a:r>
            <a:endParaRPr lang="fr-FR" sz="3200" b="0" strike="noStrike" spc="-1">
              <a:solidFill>
                <a:srgbClr val="000000"/>
              </a:solidFill>
              <a:latin typeface="Calibri"/>
            </a:endParaRPr>
          </a:p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3200" b="0" strike="noStrike" spc="-1">
                <a:solidFill>
                  <a:srgbClr val="000000"/>
                </a:solidFill>
                <a:latin typeface="Arial"/>
              </a:rPr>
              <a:t>Enfants de 0 à 24 mois</a:t>
            </a:r>
            <a:endParaRPr lang="fr-FR" sz="3200" b="0" strike="noStrike" spc="-1">
              <a:solidFill>
                <a:srgbClr val="000000"/>
              </a:solidFill>
              <a:latin typeface="Calibri"/>
            </a:endParaRPr>
          </a:p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3200" b="0" strike="noStrike" spc="-1">
                <a:solidFill>
                  <a:srgbClr val="000000"/>
                </a:solidFill>
                <a:latin typeface="Arial"/>
              </a:rPr>
              <a:t>Évaluation possible durant une hospitalisation</a:t>
            </a:r>
            <a:endParaRPr lang="fr-FR" sz="3200" b="0" strike="noStrike" spc="-1">
              <a:solidFill>
                <a:srgbClr val="000000"/>
              </a:solidFill>
              <a:latin typeface="Calibri"/>
            </a:endParaRPr>
          </a:p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3200" b="0" strike="noStrike" spc="-1">
                <a:solidFill>
                  <a:srgbClr val="000000"/>
                </a:solidFill>
                <a:latin typeface="Arial"/>
              </a:rPr>
              <a:t>Durée de la séquence d’observation : 10-15 min</a:t>
            </a:r>
            <a:endParaRPr lang="fr-FR" sz="3200" b="0" strike="noStrike" spc="-1">
              <a:solidFill>
                <a:srgbClr val="000000"/>
              </a:solidFill>
              <a:latin typeface="Calibri"/>
            </a:endParaRPr>
          </a:p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3200" b="0" strike="noStrike" spc="-1">
                <a:solidFill>
                  <a:srgbClr val="000000"/>
                </a:solidFill>
                <a:latin typeface="Arial"/>
              </a:rPr>
              <a:t>Observateur : engagement et soutien de la relation</a:t>
            </a:r>
            <a:endParaRPr lang="fr-FR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TextShape 1"/>
          <p:cNvSpPr txBox="1"/>
          <p:nvPr/>
        </p:nvSpPr>
        <p:spPr>
          <a:xfrm>
            <a:off x="288000" y="177840"/>
            <a:ext cx="907128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fr-FR" sz="4400" b="0" strike="noStrike" spc="-1">
                <a:solidFill>
                  <a:srgbClr val="006699"/>
                </a:solidFill>
                <a:latin typeface="Arial"/>
              </a:rPr>
              <a:t>ADBB</a:t>
            </a:r>
            <a:endParaRPr lang="fr-FR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8" name="TextShape 2"/>
          <p:cNvSpPr txBox="1"/>
          <p:nvPr/>
        </p:nvSpPr>
        <p:spPr>
          <a:xfrm>
            <a:off x="504000" y="1199880"/>
            <a:ext cx="9071280" cy="44924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/>
          <a:p>
            <a:pPr>
              <a:lnSpc>
                <a:spcPct val="100000"/>
              </a:lnSpc>
              <a:spcBef>
                <a:spcPts val="1417"/>
              </a:spcBef>
            </a:pPr>
            <a:endParaRPr lang="fr-FR" sz="24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1417"/>
              </a:spcBef>
            </a:pPr>
            <a:endParaRPr lang="fr-FR" sz="24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1417"/>
              </a:spcBef>
            </a:pPr>
            <a:endParaRPr lang="fr-FR" sz="24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1417"/>
              </a:spcBef>
            </a:pPr>
            <a:endParaRPr lang="fr-FR" sz="24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1417"/>
              </a:spcBef>
            </a:pPr>
            <a:endParaRPr lang="fr-FR" sz="24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1417"/>
              </a:spcBef>
            </a:pPr>
            <a:endParaRPr lang="fr-FR" sz="24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1417"/>
              </a:spcBef>
            </a:pPr>
            <a:endParaRPr lang="fr-FR" sz="2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9" name="TextShape 3"/>
          <p:cNvSpPr txBox="1"/>
          <p:nvPr/>
        </p:nvSpPr>
        <p:spPr>
          <a:xfrm>
            <a:off x="432360" y="1375920"/>
            <a:ext cx="9071280" cy="53917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 fontScale="76000"/>
          </a:bodyPr>
          <a:lstStyle/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3200" b="0" strike="noStrike" spc="-1">
                <a:solidFill>
                  <a:srgbClr val="000000"/>
                </a:solidFill>
                <a:latin typeface="Arial"/>
              </a:rPr>
              <a:t>8 items notés de 0 à 4 : donc note globale de 0 à 32</a:t>
            </a:r>
            <a:endParaRPr lang="fr-FR" sz="3200" b="0" strike="noStrike" spc="-1">
              <a:solidFill>
                <a:srgbClr val="000000"/>
              </a:solidFill>
              <a:latin typeface="Calibri"/>
            </a:endParaRPr>
          </a:p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3200" b="0" strike="noStrike" spc="-1">
                <a:solidFill>
                  <a:srgbClr val="000000"/>
                </a:solidFill>
                <a:latin typeface="Arial"/>
              </a:rPr>
              <a:t>Cut-Off &gt; 5 :  donc un enfant est jugé sans retrait à 4 et en retrait à 5 et au dessus.</a:t>
            </a:r>
            <a:endParaRPr lang="fr-FR" sz="3200" b="0" strike="noStrike" spc="-1">
              <a:solidFill>
                <a:srgbClr val="000000"/>
              </a:solidFill>
              <a:latin typeface="Calibri"/>
            </a:endParaRPr>
          </a:p>
          <a:p>
            <a:pPr marL="457200" lvl="2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2800" b="0" strike="noStrike" spc="-1">
                <a:solidFill>
                  <a:srgbClr val="000000"/>
                </a:solidFill>
                <a:latin typeface="Arial"/>
              </a:rPr>
              <a:t> Meilleure sensibilité : 0,82</a:t>
            </a:r>
            <a:endParaRPr lang="fr-FR" sz="2800" b="0" strike="noStrike" spc="-1">
              <a:solidFill>
                <a:srgbClr val="000000"/>
              </a:solidFill>
              <a:latin typeface="Calibri"/>
            </a:endParaRPr>
          </a:p>
          <a:p>
            <a:pPr marL="457200" lvl="2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2800" b="0" strike="noStrike" spc="-1">
                <a:solidFill>
                  <a:srgbClr val="000000"/>
                </a:solidFill>
                <a:latin typeface="Arial"/>
              </a:rPr>
              <a:t> Meilleure spécificité : 0,78</a:t>
            </a:r>
            <a:endParaRPr lang="fr-FR" sz="2800" b="0" strike="noStrike" spc="-1">
              <a:solidFill>
                <a:srgbClr val="000000"/>
              </a:solidFill>
              <a:latin typeface="Calibri"/>
            </a:endParaRPr>
          </a:p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3200" b="0" strike="noStrike" spc="-1">
                <a:solidFill>
                  <a:srgbClr val="000000"/>
                </a:solidFill>
                <a:latin typeface="Arial"/>
              </a:rPr>
              <a:t>5 gradations</a:t>
            </a:r>
            <a:endParaRPr lang="fr-FR" sz="3200" b="0" strike="noStrike" spc="-1">
              <a:solidFill>
                <a:srgbClr val="000000"/>
              </a:solidFill>
              <a:latin typeface="Calibri"/>
            </a:endParaRPr>
          </a:p>
          <a:p>
            <a:pPr marL="457200" lvl="2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2800" b="0" strike="noStrike" spc="-1">
                <a:solidFill>
                  <a:srgbClr val="000000"/>
                </a:solidFill>
                <a:latin typeface="Arial"/>
              </a:rPr>
              <a:t> 0 : Pas de comportement anormal de retrait</a:t>
            </a:r>
            <a:endParaRPr lang="fr-FR" sz="2800" b="0" strike="noStrike" spc="-1">
              <a:solidFill>
                <a:srgbClr val="000000"/>
              </a:solidFill>
              <a:latin typeface="Calibri"/>
            </a:endParaRPr>
          </a:p>
          <a:p>
            <a:pPr marL="457200" lvl="2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2800" b="0" strike="noStrike" spc="-1">
                <a:solidFill>
                  <a:srgbClr val="000000"/>
                </a:solidFill>
                <a:latin typeface="Arial"/>
              </a:rPr>
              <a:t> 1 : Comportement discrètement anormal</a:t>
            </a:r>
            <a:endParaRPr lang="fr-FR" sz="2800" b="0" strike="noStrike" spc="-1">
              <a:solidFill>
                <a:srgbClr val="000000"/>
              </a:solidFill>
              <a:latin typeface="Calibri"/>
            </a:endParaRPr>
          </a:p>
          <a:p>
            <a:pPr marL="457200" lvl="2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2800" b="0" strike="noStrike" spc="-1">
                <a:solidFill>
                  <a:srgbClr val="000000"/>
                </a:solidFill>
                <a:latin typeface="Arial"/>
              </a:rPr>
              <a:t> 2 : Comportement anormal</a:t>
            </a:r>
            <a:endParaRPr lang="fr-FR" sz="2800" b="0" strike="noStrike" spc="-1">
              <a:solidFill>
                <a:srgbClr val="000000"/>
              </a:solidFill>
              <a:latin typeface="Calibri"/>
            </a:endParaRPr>
          </a:p>
          <a:p>
            <a:pPr marL="457200" lvl="2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2800" b="0" strike="noStrike" spc="-1">
                <a:solidFill>
                  <a:srgbClr val="000000"/>
                </a:solidFill>
                <a:latin typeface="Arial"/>
              </a:rPr>
              <a:t> 3 : Comportement nettement anormal</a:t>
            </a:r>
            <a:endParaRPr lang="fr-FR" sz="2800" b="0" strike="noStrike" spc="-1">
              <a:solidFill>
                <a:srgbClr val="000000"/>
              </a:solidFill>
              <a:latin typeface="Calibri"/>
            </a:endParaRPr>
          </a:p>
          <a:p>
            <a:pPr marL="457200" lvl="2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2800" b="0" strike="noStrike" spc="-1">
                <a:solidFill>
                  <a:srgbClr val="000000"/>
                </a:solidFill>
                <a:latin typeface="Arial"/>
              </a:rPr>
              <a:t> 4 : Comportement massivement anormal (très rare)</a:t>
            </a:r>
            <a:endParaRPr lang="fr-FR" sz="28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1417"/>
              </a:spcBef>
            </a:pPr>
            <a:endParaRPr lang="fr-FR" sz="28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1417"/>
              </a:spcBef>
            </a:pPr>
            <a:endParaRPr lang="fr-FR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TextShape 1"/>
          <p:cNvSpPr txBox="1"/>
          <p:nvPr/>
        </p:nvSpPr>
        <p:spPr>
          <a:xfrm>
            <a:off x="288000" y="177840"/>
            <a:ext cx="907128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fr-FR" sz="4400" b="0" strike="noStrike" spc="-1">
                <a:solidFill>
                  <a:srgbClr val="006699"/>
                </a:solidFill>
                <a:latin typeface="Arial"/>
              </a:rPr>
              <a:t>ADBB</a:t>
            </a:r>
            <a:endParaRPr lang="fr-FR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1" name="TextShape 2"/>
          <p:cNvSpPr txBox="1"/>
          <p:nvPr/>
        </p:nvSpPr>
        <p:spPr>
          <a:xfrm>
            <a:off x="504000" y="1199880"/>
            <a:ext cx="9071280" cy="44924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/>
          <a:p>
            <a:pPr>
              <a:lnSpc>
                <a:spcPct val="100000"/>
              </a:lnSpc>
              <a:spcBef>
                <a:spcPts val="1417"/>
              </a:spcBef>
            </a:pPr>
            <a:endParaRPr lang="fr-FR" sz="24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1417"/>
              </a:spcBef>
            </a:pPr>
            <a:endParaRPr lang="fr-FR" sz="24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1417"/>
              </a:spcBef>
            </a:pPr>
            <a:endParaRPr lang="fr-FR" sz="24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1417"/>
              </a:spcBef>
            </a:pPr>
            <a:endParaRPr lang="fr-FR" sz="24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1417"/>
              </a:spcBef>
            </a:pPr>
            <a:endParaRPr lang="fr-FR" sz="24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1417"/>
              </a:spcBef>
            </a:pPr>
            <a:endParaRPr lang="fr-FR" sz="24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1417"/>
              </a:spcBef>
            </a:pPr>
            <a:endParaRPr lang="fr-FR" sz="2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2" name="TextShape 3"/>
          <p:cNvSpPr txBox="1"/>
          <p:nvPr/>
        </p:nvSpPr>
        <p:spPr>
          <a:xfrm>
            <a:off x="432360" y="1375920"/>
            <a:ext cx="9071280" cy="53917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 fontScale="84000"/>
          </a:bodyPr>
          <a:lstStyle/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3200" b="0" strike="noStrike" spc="-1">
                <a:solidFill>
                  <a:srgbClr val="000000"/>
                </a:solidFill>
                <a:latin typeface="Arial"/>
              </a:rPr>
              <a:t>Items :</a:t>
            </a:r>
            <a:endParaRPr lang="fr-FR" sz="32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1417"/>
              </a:spcBef>
            </a:pPr>
            <a:r>
              <a:rPr lang="fr-FR" sz="3200" b="0" strike="noStrike" spc="-1">
                <a:solidFill>
                  <a:srgbClr val="000000"/>
                </a:solidFill>
                <a:latin typeface="Arial"/>
              </a:rPr>
              <a:t>1. Expression du visage</a:t>
            </a:r>
            <a:endParaRPr lang="fr-FR" sz="32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1417"/>
              </a:spcBef>
            </a:pPr>
            <a:r>
              <a:rPr lang="fr-FR" sz="3200" b="0" strike="noStrike" spc="-1">
                <a:solidFill>
                  <a:srgbClr val="000000"/>
                </a:solidFill>
                <a:latin typeface="Arial"/>
              </a:rPr>
              <a:t>2. Contact visuel</a:t>
            </a:r>
            <a:endParaRPr lang="fr-FR" sz="32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1417"/>
              </a:spcBef>
            </a:pPr>
            <a:r>
              <a:rPr lang="fr-FR" sz="3200" b="0" strike="noStrike" spc="-1">
                <a:solidFill>
                  <a:srgbClr val="000000"/>
                </a:solidFill>
                <a:latin typeface="Arial"/>
              </a:rPr>
              <a:t>3. Activité corporelle</a:t>
            </a:r>
            <a:endParaRPr lang="fr-FR" sz="32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1417"/>
              </a:spcBef>
            </a:pPr>
            <a:r>
              <a:rPr lang="fr-FR" sz="3200" b="0" strike="noStrike" spc="-1">
                <a:solidFill>
                  <a:srgbClr val="000000"/>
                </a:solidFill>
                <a:latin typeface="Arial"/>
              </a:rPr>
              <a:t>4. Gestes d’auto stimulation</a:t>
            </a:r>
            <a:endParaRPr lang="fr-FR" sz="32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1417"/>
              </a:spcBef>
            </a:pPr>
            <a:r>
              <a:rPr lang="fr-FR" sz="3200" b="0" strike="noStrike" spc="-1">
                <a:solidFill>
                  <a:srgbClr val="000000"/>
                </a:solidFill>
                <a:latin typeface="Arial"/>
              </a:rPr>
              <a:t>5. Vocalisations</a:t>
            </a:r>
            <a:endParaRPr lang="fr-FR" sz="32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1417"/>
              </a:spcBef>
            </a:pPr>
            <a:r>
              <a:rPr lang="fr-FR" sz="3200" b="0" strike="noStrike" spc="-1">
                <a:solidFill>
                  <a:srgbClr val="000000"/>
                </a:solidFill>
                <a:latin typeface="Arial"/>
              </a:rPr>
              <a:t>6. Vivacité des réponses à la stimulation</a:t>
            </a:r>
            <a:endParaRPr lang="fr-FR" sz="32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1417"/>
              </a:spcBef>
            </a:pPr>
            <a:r>
              <a:rPr lang="fr-FR" sz="3200" b="0" strike="noStrike" spc="-1">
                <a:solidFill>
                  <a:srgbClr val="000000"/>
                </a:solidFill>
                <a:latin typeface="Arial"/>
              </a:rPr>
              <a:t>7. Capacité à rentrer en relation</a:t>
            </a:r>
            <a:endParaRPr lang="fr-FR" sz="32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1417"/>
              </a:spcBef>
            </a:pPr>
            <a:r>
              <a:rPr lang="fr-FR" sz="3200" b="0" strike="noStrike" spc="-1">
                <a:solidFill>
                  <a:srgbClr val="000000"/>
                </a:solidFill>
                <a:latin typeface="Arial"/>
              </a:rPr>
              <a:t>8. Attractivité du bébé (focalisation de l’adulte sur le bébé)</a:t>
            </a:r>
            <a:endParaRPr lang="fr-FR" sz="32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1417"/>
              </a:spcBef>
            </a:pPr>
            <a:endParaRPr lang="fr-FR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TextShape 1"/>
          <p:cNvSpPr txBox="1"/>
          <p:nvPr/>
        </p:nvSpPr>
        <p:spPr>
          <a:xfrm>
            <a:off x="288000" y="177840"/>
            <a:ext cx="907128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fr-FR" sz="4400" b="0" strike="noStrike" spc="-1">
                <a:solidFill>
                  <a:srgbClr val="006699"/>
                </a:solidFill>
                <a:latin typeface="Arial"/>
              </a:rPr>
              <a:t>M-ADBB</a:t>
            </a:r>
            <a:endParaRPr lang="fr-FR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4" name="TextShape 2"/>
          <p:cNvSpPr txBox="1"/>
          <p:nvPr/>
        </p:nvSpPr>
        <p:spPr>
          <a:xfrm>
            <a:off x="504000" y="1199880"/>
            <a:ext cx="9071280" cy="44924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/>
          <a:p>
            <a:pPr>
              <a:lnSpc>
                <a:spcPct val="100000"/>
              </a:lnSpc>
              <a:spcBef>
                <a:spcPts val="1417"/>
              </a:spcBef>
            </a:pPr>
            <a:endParaRPr lang="fr-FR" sz="24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1417"/>
              </a:spcBef>
            </a:pPr>
            <a:endParaRPr lang="fr-FR" sz="24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1417"/>
              </a:spcBef>
            </a:pPr>
            <a:endParaRPr lang="fr-FR" sz="24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1417"/>
              </a:spcBef>
            </a:pPr>
            <a:endParaRPr lang="fr-FR" sz="24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1417"/>
              </a:spcBef>
            </a:pPr>
            <a:endParaRPr lang="fr-FR" sz="24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1417"/>
              </a:spcBef>
            </a:pPr>
            <a:endParaRPr lang="fr-FR" sz="24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1417"/>
              </a:spcBef>
            </a:pPr>
            <a:endParaRPr lang="fr-FR" sz="2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5" name="TextShape 3"/>
          <p:cNvSpPr txBox="1"/>
          <p:nvPr/>
        </p:nvSpPr>
        <p:spPr>
          <a:xfrm>
            <a:off x="432360" y="1375920"/>
            <a:ext cx="9071280" cy="53917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/>
          </a:bodyPr>
          <a:lstStyle/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3200" b="0" strike="noStrike" spc="-1">
                <a:solidFill>
                  <a:srgbClr val="000000"/>
                </a:solidFill>
                <a:latin typeface="Arial"/>
              </a:rPr>
              <a:t>Version modifiée, plus courte</a:t>
            </a:r>
            <a:endParaRPr lang="fr-FR" sz="3200" b="0" strike="noStrike" spc="-1">
              <a:solidFill>
                <a:srgbClr val="000000"/>
              </a:solidFill>
              <a:latin typeface="Calibri"/>
            </a:endParaRPr>
          </a:p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3200" b="0" strike="noStrike" spc="-1">
                <a:solidFill>
                  <a:srgbClr val="000000"/>
                </a:solidFill>
                <a:latin typeface="Arial"/>
              </a:rPr>
              <a:t>Plus aisée à utiliser pour les cliniciens</a:t>
            </a:r>
            <a:endParaRPr lang="fr-FR" sz="3200" b="0" strike="noStrike" spc="-1">
              <a:solidFill>
                <a:srgbClr val="000000"/>
              </a:solidFill>
              <a:latin typeface="Calibri"/>
            </a:endParaRPr>
          </a:p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3200" b="0" strike="noStrike" spc="-1">
                <a:solidFill>
                  <a:srgbClr val="000000"/>
                </a:solidFill>
                <a:latin typeface="Arial"/>
              </a:rPr>
              <a:t>Plus grande validité inter juge</a:t>
            </a:r>
            <a:endParaRPr lang="fr-FR" sz="32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1417"/>
              </a:spcBef>
            </a:pPr>
            <a:endParaRPr lang="fr-FR" sz="32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1417"/>
              </a:spcBef>
            </a:pPr>
            <a:endParaRPr lang="fr-FR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411</TotalTime>
  <Words>587</Words>
  <Application>Microsoft Office PowerPoint</Application>
  <PresentationFormat>Personnalisé</PresentationFormat>
  <Paragraphs>239</Paragraphs>
  <Slides>21</Slides>
  <Notes>21</Notes>
  <HiddenSlides>0</HiddenSlides>
  <MMClips>0</MMClips>
  <ScaleCrop>false</ScaleCrop>
  <HeadingPairs>
    <vt:vector size="6" baseType="variant">
      <vt:variant>
        <vt:lpstr>Polices utilisées</vt:lpstr>
      </vt:variant>
      <vt:variant>
        <vt:i4>8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21</vt:i4>
      </vt:variant>
    </vt:vector>
  </HeadingPairs>
  <TitlesOfParts>
    <vt:vector size="30" baseType="lpstr">
      <vt:lpstr>Microsoft YaHei</vt:lpstr>
      <vt:lpstr>Arial</vt:lpstr>
      <vt:lpstr>Calibri</vt:lpstr>
      <vt:lpstr>DejaVu Sans</vt:lpstr>
      <vt:lpstr>Segoe UI</vt:lpstr>
      <vt:lpstr>Symbol</vt:lpstr>
      <vt:lpstr>Times New Roman</vt:lpstr>
      <vt:lpstr>Wingdings</vt:lpstr>
      <vt:lpstr>Office Theme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Inspiration</dc:title>
  <dc:subject/>
  <dc:creator>Fanny</dc:creator>
  <dc:description/>
  <cp:lastModifiedBy>Otto Flora</cp:lastModifiedBy>
  <cp:revision>46</cp:revision>
  <dcterms:created xsi:type="dcterms:W3CDTF">2020-09-15T12:11:48Z</dcterms:created>
  <dcterms:modified xsi:type="dcterms:W3CDTF">2020-11-30T08:34:20Z</dcterms:modified>
  <dc:language>fr-FR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25</vt:i4>
  </property>
  <property fmtid="{D5CDD505-2E9C-101B-9397-08002B2CF9AE}" pid="8" name="PresentationFormat">
    <vt:lpwstr>Personnalisé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25</vt:i4>
  </property>
</Properties>
</file>