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8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déplacer la diapo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122199FA-03E2-40E1-813E-1A60C5319AB5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4496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80475E3-ADD2-45D6-8A33-9D4D47493FDC}" type="slidenum">
              <a:rPr lang="fr-FR" sz="1400" b="0" strike="noStrike" spc="-1">
                <a:latin typeface="Arial"/>
                <a:ea typeface="Segoe UI"/>
              </a:rPr>
              <a:t>1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2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23261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04969F8-874B-43C7-BCCB-AC62E0A54EA7}" type="slidenum">
              <a:rPr lang="fr-FR" sz="1400" b="0" strike="noStrike" spc="-1">
                <a:latin typeface="Arial"/>
                <a:ea typeface="Segoe UI"/>
              </a:rPr>
              <a:t>10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5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7590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67EF78E-F697-4516-88E1-79036811117C}" type="slidenum">
              <a:rPr lang="fr-FR" sz="1400" b="0" strike="noStrike" spc="-1">
                <a:latin typeface="Arial"/>
                <a:ea typeface="Segoe UI"/>
              </a:rPr>
              <a:t>11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5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3129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FEF7114C-D52B-44CA-BA3F-602FB5C919DF}" type="slidenum">
              <a:rPr lang="fr-FR" sz="1400" b="0" strike="noStrike" spc="-1">
                <a:latin typeface="Arial"/>
                <a:ea typeface="Segoe UI"/>
              </a:rPr>
              <a:t>12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5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1747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16ABD483-AAE1-491C-AEAD-5DC679D2FDD0}" type="slidenum">
              <a:rPr lang="fr-FR" sz="1400" b="0" strike="noStrike" spc="-1">
                <a:latin typeface="Arial"/>
                <a:ea typeface="Segoe UI"/>
              </a:rPr>
              <a:t>13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5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5552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20F77CAE-21FD-4101-8A01-B9C02B41EA91}" type="slidenum">
              <a:rPr lang="fr-FR" sz="1400" b="0" strike="noStrike" spc="-1">
                <a:latin typeface="Arial"/>
                <a:ea typeface="Segoe UI"/>
              </a:rPr>
              <a:t>14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6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4765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8D79B14-D277-4D4E-9503-8B39679A1811}" type="slidenum">
              <a:rPr lang="fr-FR" sz="1400" b="0" strike="noStrike" spc="-1">
                <a:latin typeface="Arial"/>
                <a:ea typeface="Segoe UI"/>
              </a:rPr>
              <a:t>15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6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72035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A1C9165-7A00-4E0B-BBEA-33ADF0CD79E2}" type="slidenum">
              <a:rPr lang="fr-FR" sz="1400" b="0" strike="noStrike" spc="-1">
                <a:latin typeface="Arial"/>
                <a:ea typeface="Segoe UI"/>
              </a:rPr>
              <a:t>16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6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10171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627B8573-32F6-49AB-9F70-5FBCA2BF0890}" type="slidenum">
              <a:rPr lang="fr-FR" sz="1400" b="0" strike="noStrike" spc="-1">
                <a:latin typeface="Arial"/>
                <a:ea typeface="Segoe UI"/>
              </a:rPr>
              <a:t>17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7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68912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E6A12B3-C936-4914-B428-98B446F2FD3F}" type="slidenum">
              <a:rPr lang="fr-FR" sz="1400" b="0" strike="noStrike" spc="-1">
                <a:latin typeface="Arial"/>
                <a:ea typeface="Segoe UI"/>
              </a:rPr>
              <a:t>18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7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00196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519D953D-A1AD-4CF8-B6CC-7FCBB80C0D2E}" type="slidenum">
              <a:rPr lang="fr-FR" sz="1400" b="0" strike="noStrike" spc="-1">
                <a:latin typeface="Arial"/>
                <a:ea typeface="Segoe UI"/>
              </a:rPr>
              <a:t>19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77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1361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2D1309E-B16B-465C-A1CA-1AA23E83CAE7}" type="slidenum">
              <a:rPr lang="fr-FR" sz="1400" b="0" strike="noStrike" spc="-1">
                <a:latin typeface="Arial"/>
                <a:ea typeface="Segoe UI"/>
              </a:rPr>
              <a:t>2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2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35936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18ED586-31EB-414A-9C50-759EB91FC26A}" type="slidenum">
              <a:rPr lang="fr-FR" sz="1400" b="0" strike="noStrike" spc="-1">
                <a:latin typeface="Arial"/>
                <a:ea typeface="Segoe UI"/>
              </a:rPr>
              <a:t>20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8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03062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043C4BF-6517-4447-A21F-F1FA0B102583}" type="slidenum">
              <a:rPr lang="fr-FR" sz="1400" b="0" strike="noStrike" spc="-1">
                <a:latin typeface="Arial"/>
                <a:ea typeface="Segoe UI"/>
              </a:rPr>
              <a:t>21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8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3867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F618D4A-59B7-4572-A5EB-2784E309A730}" type="slidenum">
              <a:rPr lang="fr-FR" sz="1400" b="0" strike="noStrike" spc="-1">
                <a:latin typeface="Arial"/>
                <a:ea typeface="Segoe UI"/>
              </a:rPr>
              <a:t>3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2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2786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6ACC7B4-4ADF-46FA-B440-E6B248144524}" type="slidenum">
              <a:rPr lang="fr-FR" sz="1400" b="0" strike="noStrike" spc="-1">
                <a:latin typeface="Arial"/>
                <a:ea typeface="Segoe UI"/>
              </a:rPr>
              <a:t>4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3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11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2A1C4DEE-184E-4BDE-AF60-E3A1F63E9D34}" type="slidenum">
              <a:rPr lang="fr-FR" sz="1400" b="0" strike="noStrike" spc="-1">
                <a:latin typeface="Arial"/>
                <a:ea typeface="Segoe UI"/>
              </a:rPr>
              <a:t>5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3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3631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D9BD30-32E2-4B23-A663-E79762D95646}" type="slidenum">
              <a:rPr lang="fr-FR" sz="1400" b="0" strike="noStrike" spc="-1">
                <a:latin typeface="Arial"/>
                <a:ea typeface="Segoe UI"/>
              </a:rPr>
              <a:t>6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3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0233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217C720E-FE6D-4AC0-BB60-AD9FD80D7132}" type="slidenum">
              <a:rPr lang="fr-FR" sz="1400" b="0" strike="noStrike" spc="-1">
                <a:latin typeface="Arial"/>
                <a:ea typeface="Segoe UI"/>
              </a:rPr>
              <a:t>7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4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7675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6AD32DC8-EB26-414F-9A01-95D4590BE8E9}" type="slidenum">
              <a:rPr lang="fr-FR" sz="1400" b="0" strike="noStrike" spc="-1">
                <a:latin typeface="Arial"/>
                <a:ea typeface="Segoe UI"/>
              </a:rPr>
              <a:t>8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4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3705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279320" y="10157400"/>
            <a:ext cx="327996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B3E9791-EFD3-4610-A084-33B8A650865C}" type="slidenum">
              <a:rPr lang="fr-FR" sz="1400" b="0" strike="noStrike" spc="-1">
                <a:latin typeface="Arial"/>
                <a:ea typeface="Segoe UI"/>
              </a:rPr>
              <a:t>9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147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4920" cy="4008240"/>
          </a:xfrm>
          <a:prstGeom prst="rect">
            <a:avLst/>
          </a:prstGeom>
        </p:spPr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0122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1"/>
          <p:cNvPicPr/>
          <p:nvPr/>
        </p:nvPicPr>
        <p:blipFill>
          <a:blip r:embed="rId14"/>
          <a:stretch/>
        </p:blipFill>
        <p:spPr>
          <a:xfrm>
            <a:off x="0" y="5806440"/>
            <a:ext cx="10079280" cy="175392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dt"/>
          </p:nvPr>
        </p:nvSpPr>
        <p:spPr>
          <a:xfrm>
            <a:off x="504000" y="6887160"/>
            <a:ext cx="2347920" cy="520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4640" cy="520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7920" cy="520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F4745509-CC8F-4019-B403-CEC2F950B034}" type="slidenum">
              <a:rPr lang="fr-FR" sz="1400" b="0" strike="noStrike" spc="-1">
                <a:solidFill>
                  <a:srgbClr val="000000"/>
                </a:solidFill>
                <a:latin typeface="Arial"/>
                <a:ea typeface="Segoe UI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bb.net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0" y="1452600"/>
            <a:ext cx="10079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Echelle Alarme Détresse Bébé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3168360" y="4678920"/>
            <a:ext cx="907128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b="0" strike="noStrike" spc="-1">
                <a:latin typeface="Arial"/>
              </a:rPr>
              <a:t>Fanny Sengler</a:t>
            </a:r>
          </a:p>
          <a:p>
            <a:pPr algn="ctr">
              <a:lnSpc>
                <a:spcPct val="100000"/>
              </a:lnSpc>
            </a:pPr>
            <a:r>
              <a:rPr lang="fr-FR" sz="3200" b="0" strike="noStrike" spc="-1">
                <a:latin typeface="Arial"/>
              </a:rPr>
              <a:t>Julie Macheboeuf</a:t>
            </a:r>
          </a:p>
        </p:txBody>
      </p:sp>
      <p:sp>
        <p:nvSpPr>
          <p:cNvPr id="50" name="CustomShape 3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4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2" name="Picture 6" descr="Résultat d’images pour échelle alarme détresse bébé"/>
          <p:cNvPicPr/>
          <p:nvPr/>
        </p:nvPicPr>
        <p:blipFill>
          <a:blip r:embed="rId3"/>
          <a:srcRect b="8568"/>
          <a:stretch/>
        </p:blipFill>
        <p:spPr>
          <a:xfrm>
            <a:off x="3298320" y="2823840"/>
            <a:ext cx="3590280" cy="2673360"/>
          </a:xfrm>
          <a:prstGeom prst="rect">
            <a:avLst/>
          </a:prstGeom>
          <a:ln w="57240">
            <a:solidFill>
              <a:schemeClr val="tx1">
                <a:lumMod val="75000"/>
                <a:lumOff val="25000"/>
              </a:schemeClr>
            </a:solidFill>
            <a:rou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288000" y="17784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M-ADBB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TextShape 2"/>
          <p:cNvSpPr txBox="1"/>
          <p:nvPr/>
        </p:nvSpPr>
        <p:spPr>
          <a:xfrm>
            <a:off x="504000" y="1199880"/>
            <a:ext cx="9071280" cy="449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TextShape 3"/>
          <p:cNvSpPr txBox="1"/>
          <p:nvPr/>
        </p:nvSpPr>
        <p:spPr>
          <a:xfrm>
            <a:off x="432360" y="1375920"/>
            <a:ext cx="9071280" cy="5391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5 items notés de 0 à 2 : donc note globale de 0 à 10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3 graduations seulement :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57200" lvl="2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 0 : satisfaisant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  <a:p>
            <a:pPr marL="457200" lvl="2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 1 : problème possible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  <a:p>
            <a:pPr marL="457200" lvl="2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 2 : problème manifeste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Cut-Off &gt; 2 :  donc un enfant est jugé sans retrait à 1 et en retrait à 2 et au dessus.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417"/>
              </a:spcBef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288000" y="17784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M-ADBB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504000" y="1199880"/>
            <a:ext cx="9071280" cy="449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TextShape 3"/>
          <p:cNvSpPr txBox="1"/>
          <p:nvPr/>
        </p:nvSpPr>
        <p:spPr>
          <a:xfrm>
            <a:off x="432360" y="1375920"/>
            <a:ext cx="9071280" cy="5391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4000"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Items :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465A4"/>
                </a:solidFill>
                <a:latin typeface="Arial"/>
              </a:rPr>
              <a:t>1. Expression du visage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465A4"/>
                </a:solidFill>
                <a:latin typeface="Arial"/>
              </a:rPr>
              <a:t>2. Contact visuel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465A4"/>
                </a:solidFill>
                <a:latin typeface="Arial"/>
              </a:rPr>
              <a:t>3. Activité corporelle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4. Gestes d’auto stimulation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465A4"/>
                </a:solidFill>
                <a:latin typeface="Arial"/>
              </a:rPr>
              <a:t>5. Vocalisations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6. Vivacité des réponses à la stimulation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465A4"/>
                </a:solidFill>
                <a:latin typeface="Arial"/>
              </a:rPr>
              <a:t>7. Capacité à rentrer en relation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8. Attractivité du bébé 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288000" y="17784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Expression du visage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504000" y="1199880"/>
            <a:ext cx="9071280" cy="449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432000" y="1735920"/>
            <a:ext cx="9071280" cy="5391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L’observateur observe la diversité des expressions faciales durant l’observation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Les pleurs ne sont pas inclus comme signe d’expression faciale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5" name="Picture 2" descr="Afficher l’image source"/>
          <p:cNvPicPr/>
          <p:nvPr/>
        </p:nvPicPr>
        <p:blipFill>
          <a:blip r:embed="rId3"/>
          <a:stretch/>
        </p:blipFill>
        <p:spPr>
          <a:xfrm>
            <a:off x="5314320" y="4481640"/>
            <a:ext cx="4086360" cy="2724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288000" y="17784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Contact visuel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504000" y="1199880"/>
            <a:ext cx="9071280" cy="449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Shape 3"/>
          <p:cNvSpPr txBox="1"/>
          <p:nvPr/>
        </p:nvSpPr>
        <p:spPr>
          <a:xfrm>
            <a:off x="432000" y="1735920"/>
            <a:ext cx="9071280" cy="429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Envers l’observateur uniquement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L’observateur évalue la qualité et la fréquence du contact visuel de l’enfant avec l’observateur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57200" lvl="2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 Contact ≥ 2 secondes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  <a:p>
            <a:pPr marL="457200" lvl="2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 Contact bref = 1 seconde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  <a:p>
            <a:pPr marL="457200" lvl="2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 Évitant et vague &lt; 1 seconde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9" name="Picture 2" descr="Afficher l’image source"/>
          <p:cNvPicPr/>
          <p:nvPr/>
        </p:nvPicPr>
        <p:blipFill>
          <a:blip r:embed="rId3"/>
          <a:stretch/>
        </p:blipFill>
        <p:spPr>
          <a:xfrm>
            <a:off x="5469840" y="5466600"/>
            <a:ext cx="4181400" cy="1870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288000" y="17784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Activité corporelle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504000" y="1199880"/>
            <a:ext cx="9071280" cy="449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TextShape 3"/>
          <p:cNvSpPr txBox="1"/>
          <p:nvPr/>
        </p:nvSpPr>
        <p:spPr>
          <a:xfrm>
            <a:off x="375480" y="1069920"/>
            <a:ext cx="9071280" cy="5107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L’observateur évalue la fréquence des mouvements de la tête, du torse et des membres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Sans prendre en compte celles des doigts et des mains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De façon spontanée et en réponse aux stimulations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3" name="Picture 2" descr="Résultat d’images pour bébé bouge beaucoup"/>
          <p:cNvPicPr/>
          <p:nvPr/>
        </p:nvPicPr>
        <p:blipFill>
          <a:blip r:embed="rId3"/>
          <a:stretch/>
        </p:blipFill>
        <p:spPr>
          <a:xfrm>
            <a:off x="6095880" y="4978440"/>
            <a:ext cx="2836080" cy="2197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288000" y="17784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Gestes d’autostimulations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504000" y="1199880"/>
            <a:ext cx="9071280" cy="449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Shape 3"/>
          <p:cNvSpPr txBox="1"/>
          <p:nvPr/>
        </p:nvSpPr>
        <p:spPr>
          <a:xfrm>
            <a:off x="144720" y="1439640"/>
            <a:ext cx="9431280" cy="6624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latin typeface="Arial"/>
              </a:rPr>
              <a:t>Item est le plus difficile à utiliser</a:t>
            </a: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1" strike="noStrike" spc="-1">
                <a:solidFill>
                  <a:srgbClr val="000000"/>
                </a:solidFill>
                <a:latin typeface="Arial"/>
              </a:rPr>
              <a:t>Toute activité, répétitive, mécanique qui semble isolée de l’activité générale doit être prise en compte</a:t>
            </a: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latin typeface="Arial"/>
              </a:rPr>
              <a:t>Toute activité qui ne semble pas apporter du plaisir à l’enfant ou l’aider à s’apaiser peut être un comportement d’autostimulation</a:t>
            </a: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288000" y="17784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Vocalisations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504000" y="1199880"/>
            <a:ext cx="9071280" cy="449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3"/>
          <p:cNvSpPr txBox="1"/>
          <p:nvPr/>
        </p:nvSpPr>
        <p:spPr>
          <a:xfrm>
            <a:off x="432000" y="1152000"/>
            <a:ext cx="9071280" cy="5287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Envers quelqu’un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L’observateur évalue la quantité de vocalisations positives ou négatives au cours de l’observation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L’enfant qui pleure constamment ne peut être coté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0" name="Picture 2" descr="Résultat d’images pour bébé vocalise"/>
          <p:cNvPicPr/>
          <p:nvPr/>
        </p:nvPicPr>
        <p:blipFill>
          <a:blip r:embed="rId3"/>
          <a:stretch/>
        </p:blipFill>
        <p:spPr>
          <a:xfrm>
            <a:off x="5904000" y="5406120"/>
            <a:ext cx="3238560" cy="2081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288000" y="177840"/>
            <a:ext cx="9575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Vivacité des réponses à la stimulation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504000" y="1199880"/>
            <a:ext cx="9071280" cy="449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3"/>
          <p:cNvSpPr txBox="1"/>
          <p:nvPr/>
        </p:nvSpPr>
        <p:spPr>
          <a:xfrm>
            <a:off x="432360" y="1152000"/>
            <a:ext cx="9071280" cy="5774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L’observateur mesure le délai entre la stimulation et la réponse (et non l’ampleur de la réponse)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Chaque fois qu’une stimulation (vocale, sourire, toucher) est proposée à l’enfant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L’absence de réaction ne permet pas de coter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Une réponse claire et rapide à un stimulus est suffisant pour coter 0 à cet item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4" name="Picture 2" descr="Résultat d’images pour poursuite visuelle"/>
          <p:cNvPicPr/>
          <p:nvPr/>
        </p:nvPicPr>
        <p:blipFill>
          <a:blip r:embed="rId3"/>
          <a:stretch/>
        </p:blipFill>
        <p:spPr>
          <a:xfrm>
            <a:off x="6928920" y="5845320"/>
            <a:ext cx="2791080" cy="1498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288000" y="17784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Capacité à entrer en relation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504000" y="1199880"/>
            <a:ext cx="9071280" cy="449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TextShape 3"/>
          <p:cNvSpPr txBox="1"/>
          <p:nvPr/>
        </p:nvSpPr>
        <p:spPr>
          <a:xfrm>
            <a:off x="288720" y="864000"/>
            <a:ext cx="9071280" cy="5594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Envers l’observateur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L’observateur évalue la capacité de l’enfant à s’engager dans une relation avec l’observateur (autre que le « caregiver ») et sa capacité à la soutenir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La relation est évaluée par l’attitude envers l’autre, le contact visuel, la réaction aux stimulations et l’interaction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CustomShape 4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5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0" name="Picture 6" descr="Afficher l’image source"/>
          <p:cNvPicPr/>
          <p:nvPr/>
        </p:nvPicPr>
        <p:blipFill>
          <a:blip r:embed="rId3"/>
          <a:stretch/>
        </p:blipFill>
        <p:spPr>
          <a:xfrm>
            <a:off x="6625080" y="5565600"/>
            <a:ext cx="3093840" cy="172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288000" y="17784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Attractivité de l’enfant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504000" y="1199880"/>
            <a:ext cx="9071280" cy="449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TextShape 3"/>
          <p:cNvSpPr txBox="1"/>
          <p:nvPr/>
        </p:nvSpPr>
        <p:spPr>
          <a:xfrm>
            <a:off x="360360" y="864000"/>
            <a:ext cx="9071280" cy="4768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Cet item n’est pas un item de jugement de l’enfant ni de son aspect physique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L’observateur mesure :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57200" lvl="2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 l’effort d’attention nécessaire pour rester en contact avec l‘enfant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  <a:p>
            <a:pPr marL="457200" lvl="2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le sentiment de plaisir ou d’inquiétude que procure le contact avec l’enfant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  <a:p>
            <a:pPr marL="457200" lvl="2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le sentiment subjectif de durée de l’examen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432360" y="24984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ADBB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432360" y="1519920"/>
            <a:ext cx="9071280" cy="5107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Échelle d’évaluation du </a:t>
            </a:r>
            <a:r>
              <a:rPr lang="fr-FR" sz="3200" b="1" strike="noStrike" spc="-1">
                <a:solidFill>
                  <a:srgbClr val="000000"/>
                </a:solidFill>
                <a:latin typeface="Arial"/>
              </a:rPr>
              <a:t>retrait relationnel </a:t>
            </a: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élaborée par Antoine Guedeney et son équipe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Pas une échelle diagnostique, ne permet pas d’évaluer l’attachement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Accessible à tous professionnels de santé médicaux ou paramédicaux et réalisable lors de notre consultation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5" name="Picture 2" descr="Afficher l’image source"/>
          <p:cNvPicPr/>
          <p:nvPr/>
        </p:nvPicPr>
        <p:blipFill>
          <a:blip r:embed="rId3"/>
          <a:stretch/>
        </p:blipFill>
        <p:spPr>
          <a:xfrm>
            <a:off x="5958000" y="4930560"/>
            <a:ext cx="3171600" cy="238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360000" y="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Que faire si le retrait est observé ?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504000" y="1199880"/>
            <a:ext cx="9071280" cy="449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TextShape 3"/>
          <p:cNvSpPr txBox="1"/>
          <p:nvPr/>
        </p:nvSpPr>
        <p:spPr>
          <a:xfrm>
            <a:off x="432000" y="1368000"/>
            <a:ext cx="9071280" cy="429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Idéalement, répéter l’examen à 15 jours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Demander au « caregiver » si le comportement est typique de l’enfant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En fonction de nos différentes professions :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57200" lvl="2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 Faire part des observations au pédiatre ou médecin traitant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  <a:p>
            <a:pPr marL="457200" lvl="2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 Adresser à un service psychosocial ou médical pour une plus ample exploration ou intervention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360000" y="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Bibliographie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504000" y="1199880"/>
            <a:ext cx="9071280" cy="449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TextShape 3"/>
          <p:cNvSpPr txBox="1"/>
          <p:nvPr/>
        </p:nvSpPr>
        <p:spPr>
          <a:xfrm>
            <a:off x="360360" y="1262160"/>
            <a:ext cx="9071280" cy="429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CustomShape 4"/>
          <p:cNvSpPr/>
          <p:nvPr/>
        </p:nvSpPr>
        <p:spPr>
          <a:xfrm>
            <a:off x="437400" y="1534680"/>
            <a:ext cx="9137880" cy="338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Guedeney A., Vermillard M.: » L’échelle ADBB: intérêt en recherche et en clinique de l’évaluation du comportement de retrait relationnel du jeune enfant », Médecine et enfance, 2004 p.367-371</a:t>
            </a:r>
            <a:endParaRPr lang="fr-F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Bascoul C.: «Appréciation d’une détresse de bébé », DU Dépistage et prise en charge précoce du nourrisson vulnérable, 2019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Contact: </a:t>
            </a:r>
            <a:endParaRPr lang="fr-F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b="0" u="sng" strike="noStrike" spc="-1">
                <a:solidFill>
                  <a:srgbClr val="0563C1"/>
                </a:solidFill>
                <a:uFillTx/>
                <a:latin typeface="Calibri"/>
                <a:hlinkClick r:id="rId3"/>
              </a:rPr>
              <a:t>www.adbb.net</a:t>
            </a:r>
            <a:endParaRPr lang="fr-F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antoine.guedeney@bch.aphp.fr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21" name="CustomShape 5"/>
          <p:cNvSpPr/>
          <p:nvPr/>
        </p:nvSpPr>
        <p:spPr>
          <a:xfrm>
            <a:off x="3694320" y="6693480"/>
            <a:ext cx="743688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4000" b="0" strike="noStrike" spc="-1">
                <a:solidFill>
                  <a:srgbClr val="000000"/>
                </a:solidFill>
                <a:latin typeface="Calibri"/>
              </a:rPr>
              <a:t>MERCI DE VOTRE ATTENTION</a:t>
            </a:r>
            <a:endParaRPr lang="fr-FR" sz="4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432360" y="24984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Retrait relationnel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432000" y="1492920"/>
            <a:ext cx="9071280" cy="3979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432000" indent="-324000" algn="just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latin typeface="Arial"/>
              </a:rPr>
              <a:t>Adaptation au contexte </a:t>
            </a:r>
            <a:endParaRPr lang="fr-FR" sz="2400" b="0" strike="noStrike" spc="-1">
              <a:solidFill>
                <a:srgbClr val="000000"/>
              </a:solidFill>
              <a:latin typeface="Arial"/>
              <a:ea typeface="Microsoft YaHei"/>
            </a:endParaRPr>
          </a:p>
          <a:p>
            <a:pPr marL="432000" indent="-324000" algn="just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latin typeface="Arial"/>
              </a:rPr>
              <a:t>Comportement d’attente, d’économie du bébé </a:t>
            </a:r>
            <a:endParaRPr lang="fr-FR" sz="2400" b="0" strike="noStrike" spc="-1">
              <a:solidFill>
                <a:srgbClr val="000000"/>
              </a:solidFill>
              <a:latin typeface="Arial"/>
              <a:ea typeface="Microsoft YaHei"/>
            </a:endParaRPr>
          </a:p>
          <a:p>
            <a:pPr marL="432000" indent="-324000" algn="just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latin typeface="Arial"/>
              </a:rPr>
              <a:t>Coût pour son développement </a:t>
            </a:r>
            <a:endParaRPr lang="fr-FR" sz="2400" b="0" strike="noStrike" spc="-1">
              <a:solidFill>
                <a:srgbClr val="000000"/>
              </a:solidFill>
              <a:latin typeface="Arial"/>
              <a:ea typeface="Microsoft YaHei"/>
            </a:endParaRPr>
          </a:p>
          <a:p>
            <a:pPr marL="432000" indent="-324000" algn="just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latin typeface="Arial"/>
              </a:rPr>
              <a:t>Prévention de la psychopathologie </a:t>
            </a:r>
            <a:endParaRPr lang="fr-FR" sz="2400" b="0" strike="noStrike" spc="-1">
              <a:solidFill>
                <a:srgbClr val="000000"/>
              </a:solidFill>
              <a:latin typeface="Arial"/>
              <a:ea typeface="Microsoft YaHei"/>
            </a:endParaRPr>
          </a:p>
          <a:p>
            <a:pPr marL="432000" indent="-324000" algn="just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latin typeface="Arial"/>
              </a:rPr>
              <a:t>Intervention précoce</a:t>
            </a:r>
            <a:endParaRPr lang="fr-FR" sz="2400" b="0" strike="noStrike" spc="-1">
              <a:solidFill>
                <a:srgbClr val="000000"/>
              </a:solidFill>
              <a:latin typeface="Arial"/>
              <a:ea typeface="Microsoft YaHei"/>
            </a:endParaRPr>
          </a:p>
          <a:p>
            <a:pPr marL="432000" indent="-324000" algn="just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latin typeface="Arial"/>
              </a:rPr>
              <a:t>Signal d’alarme</a:t>
            </a:r>
            <a:endParaRPr lang="fr-FR" sz="2400" b="0" strike="noStrike" spc="-1">
              <a:solidFill>
                <a:srgbClr val="000000"/>
              </a:solidFill>
              <a:latin typeface="Arial"/>
              <a:ea typeface="Microsoft YaHei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Arial"/>
              <a:ea typeface="Microsoft YaHei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Arial"/>
              <a:ea typeface="Microsoft YaHe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432360" y="24984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Retrait relationnel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432360" y="1519920"/>
            <a:ext cx="9071280" cy="465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Intervient dans de nombreuses situations de la psychopathologie précoce, 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De façon manifeste ou accessoire, 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Causes :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trouble relationnel 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trouble organique (comme dans la douleur intense et durable)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432360" y="24984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Retrait relationnel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1384920" y="4959000"/>
            <a:ext cx="295488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Segoe UI"/>
              </a:rPr>
              <a:t>A. Guedeney, M. Vermillard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62" name="CustomShape 3"/>
          <p:cNvSpPr/>
          <p:nvPr/>
        </p:nvSpPr>
        <p:spPr>
          <a:xfrm>
            <a:off x="4854240" y="2596320"/>
            <a:ext cx="4887360" cy="118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Segoe UI"/>
              </a:rPr>
              <a:t>Le comportement de retrait dans la psychopathologie précoce</a:t>
            </a:r>
            <a:endParaRPr lang="fr-F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200" b="0" i="1" strike="noStrike" spc="-1">
                <a:latin typeface="Arial"/>
                <a:ea typeface="Segoe UI"/>
              </a:rPr>
              <a:t>A droite et en </a:t>
            </a:r>
            <a:r>
              <a:rPr lang="fr-FR" sz="1200" b="0" i="1" strike="noStrike" spc="-1">
                <a:solidFill>
                  <a:srgbClr val="000000"/>
                </a:solidFill>
                <a:latin typeface="Arial"/>
                <a:ea typeface="Segoe UI"/>
              </a:rPr>
              <a:t>bleu</a:t>
            </a:r>
            <a:r>
              <a:rPr lang="fr-FR" sz="1200" b="0" i="1" strike="noStrike" spc="-1">
                <a:latin typeface="Arial"/>
                <a:ea typeface="Segoe UI"/>
              </a:rPr>
              <a:t> les situations où le retrait est un élément constant du tableau clinique, à gauche et en </a:t>
            </a:r>
            <a:r>
              <a:rPr lang="fr-FR" sz="1200" b="0" i="1" strike="noStrike" spc="-1">
                <a:solidFill>
                  <a:srgbClr val="000000"/>
                </a:solidFill>
                <a:latin typeface="Arial"/>
                <a:ea typeface="Segoe UI"/>
              </a:rPr>
              <a:t>jaune</a:t>
            </a:r>
            <a:r>
              <a:rPr lang="fr-FR" sz="1200" b="0" i="1" strike="noStrike" spc="-1">
                <a:latin typeface="Arial"/>
                <a:ea typeface="Segoe UI"/>
              </a:rPr>
              <a:t> celles où il apparaît sans être constant</a:t>
            </a:r>
            <a:endParaRPr lang="fr-FR" sz="1200" b="0" strike="noStrike" spc="-1">
              <a:latin typeface="Arial"/>
            </a:endParaRPr>
          </a:p>
        </p:txBody>
      </p:sp>
      <p:pic>
        <p:nvPicPr>
          <p:cNvPr id="63" name="Picture 2" descr="http://www.adbb.net/photos-pages/tableaux.gif"/>
          <p:cNvPicPr/>
          <p:nvPr/>
        </p:nvPicPr>
        <p:blipFill>
          <a:blip r:embed="rId3"/>
          <a:stretch/>
        </p:blipFill>
        <p:spPr>
          <a:xfrm>
            <a:off x="1419840" y="1908000"/>
            <a:ext cx="2857320" cy="2552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288000" y="17784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Modalités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504000" y="839880"/>
            <a:ext cx="9071280" cy="449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TextShape 3"/>
          <p:cNvSpPr txBox="1"/>
          <p:nvPr/>
        </p:nvSpPr>
        <p:spPr>
          <a:xfrm>
            <a:off x="432360" y="1375920"/>
            <a:ext cx="9071280" cy="5391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7000"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Évaluation de l’interaction entre </a:t>
            </a:r>
            <a:r>
              <a:rPr lang="fr-FR" sz="3200" b="1" strike="noStrike" spc="-1">
                <a:solidFill>
                  <a:srgbClr val="000000"/>
                </a:solidFill>
                <a:latin typeface="Arial"/>
              </a:rPr>
              <a:t>un professionnel </a:t>
            </a: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et l’enfant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Cotation de l’échelle à partir </a:t>
            </a:r>
            <a:r>
              <a:rPr lang="fr-FR" sz="3200" b="1" strike="noStrike" spc="-1">
                <a:solidFill>
                  <a:srgbClr val="000000"/>
                </a:solidFill>
                <a:latin typeface="Arial"/>
              </a:rPr>
              <a:t>d’une observation directe</a:t>
            </a: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 ou d’une séquence vidéo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Enfants de 0 à 24 mois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Évaluation possible durant une hospitalisation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Durée de la séquence d’observation : 10-15 min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Observateur : engagement et soutien de la relation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288000" y="17784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ADBB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TextShape 2"/>
          <p:cNvSpPr txBox="1"/>
          <p:nvPr/>
        </p:nvSpPr>
        <p:spPr>
          <a:xfrm>
            <a:off x="504000" y="1199880"/>
            <a:ext cx="9071280" cy="449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TextShape 3"/>
          <p:cNvSpPr txBox="1"/>
          <p:nvPr/>
        </p:nvSpPr>
        <p:spPr>
          <a:xfrm>
            <a:off x="432360" y="1375920"/>
            <a:ext cx="9071280" cy="5391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76000"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8 items notés de 0 à 4 : donc note globale de 0 à 32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Cut-Off &gt; 5 :  donc un enfant est jugé sans retrait à 4 et en retrait à 5 et au dessus.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57200" lvl="2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 Meilleure sensibilité : 0,82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  <a:p>
            <a:pPr marL="457200" lvl="2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 Meilleure spécificité : 0,78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5 gradations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57200" lvl="2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 0 : Pas de comportement anormal de retrait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  <a:p>
            <a:pPr marL="457200" lvl="2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 1 : Comportement discrètement anormal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  <a:p>
            <a:pPr marL="457200" lvl="2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 2 : Comportement anormal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  <a:p>
            <a:pPr marL="457200" lvl="2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 3 : Comportement nettement anormal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  <a:p>
            <a:pPr marL="457200" lvl="2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 4 : Comportement massivement anormal (très rare)</a:t>
            </a: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288000" y="17784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ADBB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TextShape 2"/>
          <p:cNvSpPr txBox="1"/>
          <p:nvPr/>
        </p:nvSpPr>
        <p:spPr>
          <a:xfrm>
            <a:off x="504000" y="1199880"/>
            <a:ext cx="9071280" cy="449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TextShape 3"/>
          <p:cNvSpPr txBox="1"/>
          <p:nvPr/>
        </p:nvSpPr>
        <p:spPr>
          <a:xfrm>
            <a:off x="432360" y="1375920"/>
            <a:ext cx="9071280" cy="5391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4000"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Items :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1. Expression du visage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2. Contact visuel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3. Activité corporelle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4. Gestes d’auto stimulation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5. Vocalisations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6. Vivacité des réponses à la stimulation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7. Capacité à rentrer en relation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8. Attractivité du bébé (focalisation de l’adulte sur le bébé)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288000" y="17784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6699"/>
                </a:solidFill>
                <a:latin typeface="Arial"/>
              </a:rPr>
              <a:t>M-ADBB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TextShape 2"/>
          <p:cNvSpPr txBox="1"/>
          <p:nvPr/>
        </p:nvSpPr>
        <p:spPr>
          <a:xfrm>
            <a:off x="504000" y="1199880"/>
            <a:ext cx="9071280" cy="449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TextShape 3"/>
          <p:cNvSpPr txBox="1"/>
          <p:nvPr/>
        </p:nvSpPr>
        <p:spPr>
          <a:xfrm>
            <a:off x="432360" y="1375920"/>
            <a:ext cx="9071280" cy="5391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Version modifiée, plus courte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Plus aisée à utiliser pour les cliniciens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Plus grande validité inter juge</a:t>
            </a: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587</Words>
  <Application>Microsoft Office PowerPoint</Application>
  <PresentationFormat>Personnalisé</PresentationFormat>
  <Paragraphs>239</Paragraphs>
  <Slides>21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30" baseType="lpstr">
      <vt:lpstr>Microsoft YaHei</vt:lpstr>
      <vt:lpstr>Arial</vt:lpstr>
      <vt:lpstr>Calibri</vt:lpstr>
      <vt:lpstr>DejaVu Sans</vt:lpstr>
      <vt:lpstr>Segoe UI</vt:lpstr>
      <vt:lpstr>Symbol</vt:lpstr>
      <vt:lpstr>Times New Roman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Inspiration</dc:title>
  <dc:subject/>
  <dc:creator>Fanny</dc:creator>
  <dc:description/>
  <cp:lastModifiedBy>Otto Flora</cp:lastModifiedBy>
  <cp:revision>46</cp:revision>
  <dcterms:created xsi:type="dcterms:W3CDTF">2020-09-15T12:11:48Z</dcterms:created>
  <dcterms:modified xsi:type="dcterms:W3CDTF">2020-11-30T08:34:20Z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25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25</vt:i4>
  </property>
</Properties>
</file>