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DBE8"/>
    <a:srgbClr val="FEEC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3" autoAdjust="0"/>
    <p:restoredTop sz="94660"/>
  </p:normalViewPr>
  <p:slideViewPr>
    <p:cSldViewPr snapToGrid="0">
      <p:cViewPr varScale="1">
        <p:scale>
          <a:sx n="82" d="100"/>
          <a:sy n="82" d="100"/>
        </p:scale>
        <p:origin x="58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jpe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16EF91A-6BAD-476A-B26F-EA156682BB25}" type="doc">
      <dgm:prSet loTypeId="urn:microsoft.com/office/officeart/2005/8/layout/vList3" loCatId="picture" qsTypeId="urn:microsoft.com/office/officeart/2005/8/quickstyle/simple1" qsCatId="simple" csTypeId="urn:microsoft.com/office/officeart/2005/8/colors/accent1_2" csCatId="accent1" phldr="1"/>
      <dgm:spPr/>
    </dgm:pt>
    <dgm:pt modelId="{8A8F750E-1075-47AD-8D59-85685E984DDA}">
      <dgm:prSet phldrT="[Texte]"/>
      <dgm:spPr>
        <a:solidFill>
          <a:srgbClr val="7030A0"/>
        </a:solidFill>
      </dgm:spPr>
      <dgm:t>
        <a:bodyPr/>
        <a:lstStyle/>
        <a:p>
          <a:r>
            <a:rPr lang="fr-FR" dirty="0">
              <a:latin typeface="Comic Sans MS" panose="030F0702030302020204" pitchFamily="66" charset="0"/>
            </a:rPr>
            <a:t>La croissance du bébé allaité</a:t>
          </a:r>
        </a:p>
      </dgm:t>
    </dgm:pt>
    <dgm:pt modelId="{3EC07AA2-9FF6-4757-BC45-EFA1DDDCE3D0}" type="parTrans" cxnId="{9BCE3BC7-D5F4-4214-95C2-4AF193DAABE3}">
      <dgm:prSet/>
      <dgm:spPr/>
      <dgm:t>
        <a:bodyPr/>
        <a:lstStyle/>
        <a:p>
          <a:endParaRPr lang="fr-FR"/>
        </a:p>
      </dgm:t>
    </dgm:pt>
    <dgm:pt modelId="{E29ABD41-2524-4965-A664-484B58CFD0CE}" type="sibTrans" cxnId="{9BCE3BC7-D5F4-4214-95C2-4AF193DAABE3}">
      <dgm:prSet/>
      <dgm:spPr/>
      <dgm:t>
        <a:bodyPr/>
        <a:lstStyle/>
        <a:p>
          <a:endParaRPr lang="fr-FR"/>
        </a:p>
      </dgm:t>
    </dgm:pt>
    <dgm:pt modelId="{C37C0CC1-4DCB-4225-B619-CBD847C9B4AA}" type="pres">
      <dgm:prSet presAssocID="{C16EF91A-6BAD-476A-B26F-EA156682BB25}" presName="linearFlow" presStyleCnt="0">
        <dgm:presLayoutVars>
          <dgm:dir/>
          <dgm:resizeHandles val="exact"/>
        </dgm:presLayoutVars>
      </dgm:prSet>
      <dgm:spPr/>
    </dgm:pt>
    <dgm:pt modelId="{990473F9-CC71-4451-828D-9CC7D0B84944}" type="pres">
      <dgm:prSet presAssocID="{8A8F750E-1075-47AD-8D59-85685E984DDA}" presName="composite" presStyleCnt="0"/>
      <dgm:spPr/>
    </dgm:pt>
    <dgm:pt modelId="{F0338C54-A600-4454-96F9-23D2A0B69256}" type="pres">
      <dgm:prSet presAssocID="{8A8F750E-1075-47AD-8D59-85685E984DDA}" presName="imgShp" presStyleLbl="fgImgPlace1" presStyleIdx="0" presStyleCnt="1" custScaleX="108851" custScaleY="92309" custLinFactNeighborX="18075" custLinFactNeighborY="43651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38000" b="-38000"/>
          </a:stretch>
        </a:blipFill>
      </dgm:spPr>
    </dgm:pt>
    <dgm:pt modelId="{3AD21570-6616-4FEA-A0E6-4241CBE68D53}" type="pres">
      <dgm:prSet presAssocID="{8A8F750E-1075-47AD-8D59-85685E984DDA}" presName="txShp" presStyleLbl="node1" presStyleIdx="0" presStyleCnt="1" custScaleX="83350" custScaleY="81345" custLinFactNeighborX="10882" custLinFactNeighborY="40824">
        <dgm:presLayoutVars>
          <dgm:bulletEnabled val="1"/>
        </dgm:presLayoutVars>
      </dgm:prSet>
      <dgm:spPr/>
    </dgm:pt>
  </dgm:ptLst>
  <dgm:cxnLst>
    <dgm:cxn modelId="{9467AA8D-092D-4BF9-AF67-A5008E910747}" type="presOf" srcId="{C16EF91A-6BAD-476A-B26F-EA156682BB25}" destId="{C37C0CC1-4DCB-4225-B619-CBD847C9B4AA}" srcOrd="0" destOrd="0" presId="urn:microsoft.com/office/officeart/2005/8/layout/vList3"/>
    <dgm:cxn modelId="{B4DF9FA4-8CE5-44FD-82CF-C0F1B009D9AA}" type="presOf" srcId="{8A8F750E-1075-47AD-8D59-85685E984DDA}" destId="{3AD21570-6616-4FEA-A0E6-4241CBE68D53}" srcOrd="0" destOrd="0" presId="urn:microsoft.com/office/officeart/2005/8/layout/vList3"/>
    <dgm:cxn modelId="{9BCE3BC7-D5F4-4214-95C2-4AF193DAABE3}" srcId="{C16EF91A-6BAD-476A-B26F-EA156682BB25}" destId="{8A8F750E-1075-47AD-8D59-85685E984DDA}" srcOrd="0" destOrd="0" parTransId="{3EC07AA2-9FF6-4757-BC45-EFA1DDDCE3D0}" sibTransId="{E29ABD41-2524-4965-A664-484B58CFD0CE}"/>
    <dgm:cxn modelId="{85CCBF79-9326-4488-ABBB-37E80184D181}" type="presParOf" srcId="{C37C0CC1-4DCB-4225-B619-CBD847C9B4AA}" destId="{990473F9-CC71-4451-828D-9CC7D0B84944}" srcOrd="0" destOrd="0" presId="urn:microsoft.com/office/officeart/2005/8/layout/vList3"/>
    <dgm:cxn modelId="{D165215D-3787-40C2-BFA3-8DE12D325F15}" type="presParOf" srcId="{990473F9-CC71-4451-828D-9CC7D0B84944}" destId="{F0338C54-A600-4454-96F9-23D2A0B69256}" srcOrd="0" destOrd="0" presId="urn:microsoft.com/office/officeart/2005/8/layout/vList3"/>
    <dgm:cxn modelId="{5A96724F-1B4D-443B-8848-B31E60399040}" type="presParOf" srcId="{990473F9-CC71-4451-828D-9CC7D0B84944}" destId="{3AD21570-6616-4FEA-A0E6-4241CBE68D53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D21570-6616-4FEA-A0E6-4241CBE68D53}">
      <dsp:nvSpPr>
        <dsp:cNvPr id="0" name=""/>
        <dsp:cNvSpPr/>
      </dsp:nvSpPr>
      <dsp:spPr>
        <a:xfrm rot="10800000">
          <a:off x="3365560" y="2713458"/>
          <a:ext cx="4505167" cy="2214926"/>
        </a:xfrm>
        <a:prstGeom prst="homePlate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0714" tIns="118110" rIns="220472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100" kern="1200" dirty="0">
              <a:latin typeface="Comic Sans MS" panose="030F0702030302020204" pitchFamily="66" charset="0"/>
            </a:rPr>
            <a:t>La croissance du bébé allaité</a:t>
          </a:r>
        </a:p>
      </dsp:txBody>
      <dsp:txXfrm rot="10800000">
        <a:off x="3919291" y="2713458"/>
        <a:ext cx="3951436" cy="2214926"/>
      </dsp:txXfrm>
    </dsp:sp>
    <dsp:sp modelId="{F0338C54-A600-4454-96F9-23D2A0B69256}">
      <dsp:nvSpPr>
        <dsp:cNvPr id="0" name=""/>
        <dsp:cNvSpPr/>
      </dsp:nvSpPr>
      <dsp:spPr>
        <a:xfrm>
          <a:off x="1337618" y="2641166"/>
          <a:ext cx="2963882" cy="2513463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38000" b="-38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DDDEC-6889-4A53-9A7A-0DCB4EE8030D}" type="datetimeFigureOut">
              <a:rPr lang="fr-FR" smtClean="0"/>
              <a:t>13/11/2023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CBDF7-EEBF-4B8F-A125-B101467FE5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2682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DDDEC-6889-4A53-9A7A-0DCB4EE8030D}" type="datetimeFigureOut">
              <a:rPr lang="fr-FR" smtClean="0"/>
              <a:t>13/11/2023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CBDF7-EEBF-4B8F-A125-B101467FE5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4413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DDDEC-6889-4A53-9A7A-0DCB4EE8030D}" type="datetimeFigureOut">
              <a:rPr lang="fr-FR" smtClean="0"/>
              <a:t>13/11/2023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CBDF7-EEBF-4B8F-A125-B101467FE5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8362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DDDEC-6889-4A53-9A7A-0DCB4EE8030D}" type="datetimeFigureOut">
              <a:rPr lang="fr-FR" smtClean="0"/>
              <a:t>13/11/2023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CBDF7-EEBF-4B8F-A125-B101467FE5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9809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DDDEC-6889-4A53-9A7A-0DCB4EE8030D}" type="datetimeFigureOut">
              <a:rPr lang="fr-FR" smtClean="0"/>
              <a:t>13/11/2023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CBDF7-EEBF-4B8F-A125-B101467FE5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7637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DDDEC-6889-4A53-9A7A-0DCB4EE8030D}" type="datetimeFigureOut">
              <a:rPr lang="fr-FR" smtClean="0"/>
              <a:t>13/11/2023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CBDF7-EEBF-4B8F-A125-B101467FE5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7312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DDDEC-6889-4A53-9A7A-0DCB4EE8030D}" type="datetimeFigureOut">
              <a:rPr lang="fr-FR" smtClean="0"/>
              <a:t>13/11/2023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CBDF7-EEBF-4B8F-A125-B101467FE5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7807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DDDEC-6889-4A53-9A7A-0DCB4EE8030D}" type="datetimeFigureOut">
              <a:rPr lang="fr-FR" smtClean="0"/>
              <a:t>13/11/2023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CBDF7-EEBF-4B8F-A125-B101467FE5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4452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DDDEC-6889-4A53-9A7A-0DCB4EE8030D}" type="datetimeFigureOut">
              <a:rPr lang="fr-FR" smtClean="0"/>
              <a:t>13/11/2023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CBDF7-EEBF-4B8F-A125-B101467FE5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5360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DDDEC-6889-4A53-9A7A-0DCB4EE8030D}" type="datetimeFigureOut">
              <a:rPr lang="fr-FR" smtClean="0"/>
              <a:t>13/11/2023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CBDF7-EEBF-4B8F-A125-B101467FE5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2503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DDDEC-6889-4A53-9A7A-0DCB4EE8030D}" type="datetimeFigureOut">
              <a:rPr lang="fr-FR" smtClean="0"/>
              <a:t>13/11/2023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CBDF7-EEBF-4B8F-A125-B101467FE5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4643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EDDDEC-6889-4A53-9A7A-0DCB4EE8030D}" type="datetimeFigureOut">
              <a:rPr lang="fr-FR" smtClean="0"/>
              <a:t>13/11/2023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9CBDF7-EEBF-4B8F-A125-B101467FE5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0517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.xml"/><Relationship Id="rId13" Type="http://schemas.openxmlformats.org/officeDocument/2006/relationships/image" Target="../media/image8.jpe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12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diagramColors" Target="../diagrams/colors1.xml"/><Relationship Id="rId5" Type="http://schemas.openxmlformats.org/officeDocument/2006/relationships/image" Target="../media/image4.png"/><Relationship Id="rId10" Type="http://schemas.openxmlformats.org/officeDocument/2006/relationships/diagramQuickStyle" Target="../diagrams/quickStyle1.xml"/><Relationship Id="rId4" Type="http://schemas.openxmlformats.org/officeDocument/2006/relationships/image" Target="../media/image3.png"/><Relationship Id="rId9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7018" y="0"/>
            <a:ext cx="5697935" cy="2119067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3"/>
          <a:srcRect l="1464" t="1840" r="1567" b="2023"/>
          <a:stretch/>
        </p:blipFill>
        <p:spPr>
          <a:xfrm>
            <a:off x="-15594" y="3893609"/>
            <a:ext cx="3410924" cy="2973294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71987" y="24744"/>
            <a:ext cx="4742518" cy="1644073"/>
          </a:xfrm>
          <a:prstGeom prst="rect">
            <a:avLst/>
          </a:prstGeom>
        </p:spPr>
      </p:pic>
      <p:grpSp>
        <p:nvGrpSpPr>
          <p:cNvPr id="16" name="Groupe 15"/>
          <p:cNvGrpSpPr/>
          <p:nvPr/>
        </p:nvGrpSpPr>
        <p:grpSpPr>
          <a:xfrm>
            <a:off x="9144000" y="2886364"/>
            <a:ext cx="3048000" cy="3971636"/>
            <a:chOff x="9144000" y="2886364"/>
            <a:chExt cx="3048000" cy="3971636"/>
          </a:xfrm>
        </p:grpSpPr>
        <p:grpSp>
          <p:nvGrpSpPr>
            <p:cNvPr id="13" name="Groupe 12"/>
            <p:cNvGrpSpPr/>
            <p:nvPr/>
          </p:nvGrpSpPr>
          <p:grpSpPr>
            <a:xfrm>
              <a:off x="9144000" y="2886364"/>
              <a:ext cx="3048000" cy="3971636"/>
              <a:chOff x="10076873" y="3071668"/>
              <a:chExt cx="2087418" cy="3735532"/>
            </a:xfrm>
          </p:grpSpPr>
          <p:pic>
            <p:nvPicPr>
              <p:cNvPr id="7" name="Image 6"/>
              <p:cNvPicPr>
                <a:picLocks noChangeAspect="1"/>
              </p:cNvPicPr>
              <p:nvPr/>
            </p:nvPicPr>
            <p:blipFill rotWithShape="1">
              <a:blip r:embed="rId5"/>
              <a:srcRect r="1914" b="1462"/>
              <a:stretch/>
            </p:blipFill>
            <p:spPr>
              <a:xfrm>
                <a:off x="10744200" y="3071668"/>
                <a:ext cx="1420091" cy="3735532"/>
              </a:xfrm>
              <a:prstGeom prst="rect">
                <a:avLst/>
              </a:prstGeom>
            </p:spPr>
          </p:pic>
          <p:sp>
            <p:nvSpPr>
              <p:cNvPr id="8" name="Rectangle 7"/>
              <p:cNvSpPr/>
              <p:nvPr/>
            </p:nvSpPr>
            <p:spPr>
              <a:xfrm>
                <a:off x="10076873" y="3071668"/>
                <a:ext cx="1302327" cy="186776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10584873" y="5283200"/>
                <a:ext cx="869372" cy="5080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10390909" y="5624945"/>
                <a:ext cx="711200" cy="49876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10307782" y="5791200"/>
                <a:ext cx="637453" cy="461818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" name="Ellipse 11"/>
              <p:cNvSpPr/>
              <p:nvPr/>
            </p:nvSpPr>
            <p:spPr>
              <a:xfrm>
                <a:off x="10922000" y="5943600"/>
                <a:ext cx="847436" cy="780473"/>
              </a:xfrm>
              <a:prstGeom prst="ellipse">
                <a:avLst/>
              </a:prstGeom>
              <a:solidFill>
                <a:srgbClr val="FDDBE8"/>
              </a:solidFill>
              <a:ln>
                <a:solidFill>
                  <a:srgbClr val="FDDBE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sp>
          <p:nvSpPr>
            <p:cNvPr id="14" name="Rectangle 13"/>
            <p:cNvSpPr/>
            <p:nvPr/>
          </p:nvSpPr>
          <p:spPr>
            <a:xfrm>
              <a:off x="10246564" y="5645211"/>
              <a:ext cx="788924" cy="17676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9552103" y="6108114"/>
              <a:ext cx="788924" cy="17676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2" name="Rectangle 1"/>
          <p:cNvSpPr/>
          <p:nvPr/>
        </p:nvSpPr>
        <p:spPr>
          <a:xfrm>
            <a:off x="881644" y="77339"/>
            <a:ext cx="18473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fr-FR" sz="22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pic>
        <p:nvPicPr>
          <p:cNvPr id="17" name="Picture 8" descr="LogoRSPA-De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543" y="24745"/>
            <a:ext cx="1018151" cy="1442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3" name="Image 2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13" t="12205"/>
          <a:stretch/>
        </p:blipFill>
        <p:spPr>
          <a:xfrm>
            <a:off x="10974733" y="5703766"/>
            <a:ext cx="1216365" cy="1129490"/>
          </a:xfrm>
          <a:prstGeom prst="rect">
            <a:avLst/>
          </a:prstGeom>
        </p:spPr>
      </p:pic>
      <p:sp>
        <p:nvSpPr>
          <p:cNvPr id="21" name="ZoneTexte 20"/>
          <p:cNvSpPr txBox="1"/>
          <p:nvPr/>
        </p:nvSpPr>
        <p:spPr>
          <a:xfrm>
            <a:off x="2855516" y="1486040"/>
            <a:ext cx="62884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rgbClr val="7030A0"/>
                </a:solidFill>
                <a:latin typeface="Comic Sans MS" panose="030F0702030302020204" pitchFamily="66" charset="0"/>
              </a:rPr>
              <a:t>SAVE THE DATE:</a:t>
            </a:r>
          </a:p>
          <a:p>
            <a:pPr algn="ctr"/>
            <a:r>
              <a:rPr lang="fr-FR" sz="2000" b="1" dirty="0">
                <a:solidFill>
                  <a:srgbClr val="7030A0"/>
                </a:solidFill>
                <a:latin typeface="Comic Sans MS" panose="030F0702030302020204" pitchFamily="66" charset="0"/>
              </a:rPr>
              <a:t>Soirée thématique FEMA</a:t>
            </a:r>
          </a:p>
        </p:txBody>
      </p:sp>
      <p:graphicFrame>
        <p:nvGraphicFramePr>
          <p:cNvPr id="25" name="Diagramme 24"/>
          <p:cNvGraphicFramePr/>
          <p:nvPr>
            <p:extLst>
              <p:ext uri="{D42A27DB-BD31-4B8C-83A1-F6EECF244321}">
                <p14:modId xmlns:p14="http://schemas.microsoft.com/office/powerpoint/2010/main" val="562723230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9" name="ZoneTexte 18"/>
          <p:cNvSpPr txBox="1"/>
          <p:nvPr/>
        </p:nvSpPr>
        <p:spPr>
          <a:xfrm>
            <a:off x="2855516" y="2254751"/>
            <a:ext cx="62804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700" b="1" dirty="0">
                <a:solidFill>
                  <a:srgbClr val="7030A0"/>
                </a:solidFill>
                <a:latin typeface="Comic Sans MS" panose="030F0702030302020204" pitchFamily="66" charset="0"/>
              </a:rPr>
              <a:t>7 mars 2024</a:t>
            </a:r>
          </a:p>
          <a:p>
            <a:pPr algn="ctr"/>
            <a:r>
              <a:rPr lang="fr-FR" sz="2700" b="1" dirty="0">
                <a:solidFill>
                  <a:srgbClr val="7030A0"/>
                </a:solidFill>
                <a:latin typeface="Comic Sans MS" panose="030F0702030302020204" pitchFamily="66" charset="0"/>
              </a:rPr>
              <a:t>Aubière </a:t>
            </a:r>
          </a:p>
        </p:txBody>
      </p:sp>
      <p:pic>
        <p:nvPicPr>
          <p:cNvPr id="18" name="Image 17">
            <a:extLst>
              <a:ext uri="{FF2B5EF4-FFF2-40B4-BE49-F238E27FC236}">
                <a16:creationId xmlns:a16="http://schemas.microsoft.com/office/drawing/2014/main" id="{7008775B-E34E-7BD8-7B87-5389FAEB826A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22" y="6105203"/>
            <a:ext cx="1692444" cy="66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935028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</TotalTime>
  <Words>16</Words>
  <Application>Microsoft Office PowerPoint</Application>
  <PresentationFormat>Grand écran</PresentationFormat>
  <Paragraphs>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Thème Office</vt:lpstr>
      <vt:lpstr>Présentation PowerPoint</vt:lpstr>
    </vt:vector>
  </TitlesOfParts>
  <Company>CHU de Clermont-Fd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Legrand Anne</dc:creator>
  <cp:lastModifiedBy>rebecca S</cp:lastModifiedBy>
  <cp:revision>15</cp:revision>
  <dcterms:created xsi:type="dcterms:W3CDTF">2022-11-04T11:35:58Z</dcterms:created>
  <dcterms:modified xsi:type="dcterms:W3CDTF">2023-11-13T11:32:39Z</dcterms:modified>
</cp:coreProperties>
</file>